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 id="2147483756" r:id="rId3"/>
    <p:sldMasterId id="2147483768" r:id="rId4"/>
  </p:sldMasterIdLst>
  <p:notesMasterIdLst>
    <p:notesMasterId r:id="rId106"/>
  </p:notesMasterIdLst>
  <p:sldIdLst>
    <p:sldId id="2024" r:id="rId5"/>
    <p:sldId id="1186" r:id="rId6"/>
    <p:sldId id="828" r:id="rId7"/>
    <p:sldId id="1144" r:id="rId8"/>
    <p:sldId id="829" r:id="rId9"/>
    <p:sldId id="902" r:id="rId10"/>
    <p:sldId id="1431" r:id="rId11"/>
    <p:sldId id="557" r:id="rId12"/>
    <p:sldId id="1436" r:id="rId13"/>
    <p:sldId id="1435" r:id="rId14"/>
    <p:sldId id="1433" r:id="rId15"/>
    <p:sldId id="1409" r:id="rId16"/>
    <p:sldId id="831" r:id="rId17"/>
    <p:sldId id="922" r:id="rId18"/>
    <p:sldId id="923" r:id="rId19"/>
    <p:sldId id="832" r:id="rId20"/>
    <p:sldId id="1199" r:id="rId21"/>
    <p:sldId id="1164" r:id="rId22"/>
    <p:sldId id="2014" r:id="rId23"/>
    <p:sldId id="2015" r:id="rId24"/>
    <p:sldId id="2016" r:id="rId25"/>
    <p:sldId id="2017" r:id="rId26"/>
    <p:sldId id="2018" r:id="rId27"/>
    <p:sldId id="2019" r:id="rId28"/>
    <p:sldId id="1495" r:id="rId29"/>
    <p:sldId id="937" r:id="rId30"/>
    <p:sldId id="1975" r:id="rId31"/>
    <p:sldId id="1976" r:id="rId32"/>
    <p:sldId id="1977" r:id="rId33"/>
    <p:sldId id="1979" r:id="rId34"/>
    <p:sldId id="961" r:id="rId35"/>
    <p:sldId id="962" r:id="rId36"/>
    <p:sldId id="1122" r:id="rId37"/>
    <p:sldId id="1464" r:id="rId38"/>
    <p:sldId id="1157" r:id="rId39"/>
    <p:sldId id="1123" r:id="rId40"/>
    <p:sldId id="1465" r:id="rId41"/>
    <p:sldId id="1466" r:id="rId42"/>
    <p:sldId id="1467" r:id="rId43"/>
    <p:sldId id="1468" r:id="rId44"/>
    <p:sldId id="1469" r:id="rId45"/>
    <p:sldId id="1470" r:id="rId46"/>
    <p:sldId id="1471" r:id="rId47"/>
    <p:sldId id="1953" r:id="rId48"/>
    <p:sldId id="1644" r:id="rId49"/>
    <p:sldId id="1954" r:id="rId50"/>
    <p:sldId id="1955" r:id="rId51"/>
    <p:sldId id="1956" r:id="rId52"/>
    <p:sldId id="1957" r:id="rId53"/>
    <p:sldId id="1958" r:id="rId54"/>
    <p:sldId id="1959" r:id="rId55"/>
    <p:sldId id="1986" r:id="rId56"/>
    <p:sldId id="1987" r:id="rId57"/>
    <p:sldId id="2021" r:id="rId58"/>
    <p:sldId id="2023" r:id="rId59"/>
    <p:sldId id="2022" r:id="rId60"/>
    <p:sldId id="1988" r:id="rId61"/>
    <p:sldId id="1990" r:id="rId62"/>
    <p:sldId id="1925" r:id="rId63"/>
    <p:sldId id="1993" r:id="rId64"/>
    <p:sldId id="2020" r:id="rId65"/>
    <p:sldId id="1999" r:id="rId66"/>
    <p:sldId id="2025" r:id="rId67"/>
    <p:sldId id="2009" r:id="rId68"/>
    <p:sldId id="2000" r:id="rId69"/>
    <p:sldId id="2010" r:id="rId70"/>
    <p:sldId id="2011" r:id="rId71"/>
    <p:sldId id="2004" r:id="rId72"/>
    <p:sldId id="2005" r:id="rId73"/>
    <p:sldId id="2007" r:id="rId74"/>
    <p:sldId id="2008" r:id="rId75"/>
    <p:sldId id="2012" r:id="rId76"/>
    <p:sldId id="1963" r:id="rId77"/>
    <p:sldId id="311" r:id="rId78"/>
    <p:sldId id="1918" r:id="rId79"/>
    <p:sldId id="1557" r:id="rId80"/>
    <p:sldId id="1546" r:id="rId81"/>
    <p:sldId id="1547" r:id="rId82"/>
    <p:sldId id="1548" r:id="rId83"/>
    <p:sldId id="1550" r:id="rId84"/>
    <p:sldId id="1551" r:id="rId85"/>
    <p:sldId id="1563" r:id="rId86"/>
    <p:sldId id="1564" r:id="rId87"/>
    <p:sldId id="1565" r:id="rId88"/>
    <p:sldId id="1566" r:id="rId89"/>
    <p:sldId id="1567" r:id="rId90"/>
    <p:sldId id="1568" r:id="rId91"/>
    <p:sldId id="1919" r:id="rId92"/>
    <p:sldId id="1518" r:id="rId93"/>
    <p:sldId id="1574" r:id="rId94"/>
    <p:sldId id="1573" r:id="rId95"/>
    <p:sldId id="1575" r:id="rId96"/>
    <p:sldId id="1920" r:id="rId97"/>
    <p:sldId id="1972" r:id="rId98"/>
    <p:sldId id="1921" r:id="rId99"/>
    <p:sldId id="1973" r:id="rId100"/>
    <p:sldId id="1974" r:id="rId101"/>
    <p:sldId id="1984" r:id="rId102"/>
    <p:sldId id="1985" r:id="rId103"/>
    <p:sldId id="1983" r:id="rId104"/>
    <p:sldId id="2013"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B70C"/>
    <a:srgbClr val="005900"/>
    <a:srgbClr val="7C5831"/>
    <a:srgbClr val="AB7942"/>
    <a:srgbClr val="1D1D1D"/>
    <a:srgbClr val="181818"/>
    <a:srgbClr val="0D0D0D"/>
    <a:srgbClr val="E9758A"/>
    <a:srgbClr val="CF9553"/>
    <a:srgbClr val="FFB3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0172"/>
  </p:normalViewPr>
  <p:slideViewPr>
    <p:cSldViewPr snapToGrid="0" snapToObjects="1">
      <p:cViewPr varScale="1">
        <p:scale>
          <a:sx n="95" d="100"/>
          <a:sy n="95" d="100"/>
        </p:scale>
        <p:origin x="11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Prepare</c:v>
                </c:pt>
              </c:strCache>
            </c:strRef>
          </c:tx>
          <c:spPr>
            <a:solidFill>
              <a:srgbClr val="072CA8"/>
            </a:solidFill>
          </c:spPr>
          <c:invertIfNegative val="0"/>
          <c:cat>
            <c:strRef>
              <c:f>Sheet1!$A$2</c:f>
              <c:strCache>
                <c:ptCount val="1"/>
                <c:pt idx="0">
                  <c:v>Evangelism Phase</c:v>
                </c:pt>
              </c:strCache>
            </c:strRef>
          </c:cat>
          <c:val>
            <c:numRef>
              <c:f>Sheet1!$B$2</c:f>
              <c:numCache>
                <c:formatCode>General</c:formatCode>
                <c:ptCount val="1"/>
                <c:pt idx="0">
                  <c:v>70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Plant</c:v>
                </c:pt>
              </c:strCache>
            </c:strRef>
          </c:tx>
          <c:spPr>
            <a:solidFill>
              <a:srgbClr val="6B3418"/>
            </a:solidFill>
          </c:spPr>
          <c:invertIfNegative val="0"/>
          <c:cat>
            <c:strRef>
              <c:f>Sheet1!$A$2</c:f>
              <c:strCache>
                <c:ptCount val="1"/>
                <c:pt idx="0">
                  <c:v>Evangelism Phase</c:v>
                </c:pt>
              </c:strCache>
            </c:strRef>
          </c:cat>
          <c:val>
            <c:numRef>
              <c:f>Sheet1!$C$2</c:f>
              <c:numCache>
                <c:formatCode>General</c:formatCode>
                <c:ptCount val="1"/>
                <c:pt idx="0">
                  <c:v>20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Cultivate</c:v>
                </c:pt>
              </c:strCache>
            </c:strRef>
          </c:tx>
          <c:spPr>
            <a:solidFill>
              <a:srgbClr val="0B5500"/>
            </a:solidFill>
          </c:spPr>
          <c:invertIfNegative val="0"/>
          <c:cat>
            <c:strRef>
              <c:f>Sheet1!$A$2</c:f>
              <c:strCache>
                <c:ptCount val="1"/>
                <c:pt idx="0">
                  <c:v>Evangelism Phase</c:v>
                </c:pt>
              </c:strCache>
            </c:strRef>
          </c:cat>
          <c:val>
            <c:numRef>
              <c:f>Sheet1!$D$2</c:f>
              <c:numCache>
                <c:formatCode>General</c:formatCode>
                <c:ptCount val="1"/>
                <c:pt idx="0">
                  <c:v>10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Harvest</c:v>
                </c:pt>
              </c:strCache>
            </c:strRef>
          </c:tx>
          <c:spPr>
            <a:solidFill>
              <a:srgbClr val="EEA116"/>
            </a:solidFill>
          </c:spPr>
          <c:invertIfNegative val="0"/>
          <c:cat>
            <c:strRef>
              <c:f>Sheet1!$A$2</c:f>
              <c:strCache>
                <c:ptCount val="1"/>
                <c:pt idx="0">
                  <c:v>Evangelism Phase</c:v>
                </c:pt>
              </c:strCache>
            </c:strRef>
          </c:cat>
          <c:val>
            <c:numRef>
              <c:f>Sheet1!$E$2</c:f>
              <c:numCache>
                <c:formatCode>General</c:formatCode>
                <c:ptCount val="1"/>
                <c:pt idx="0">
                  <c:v>60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Preserve</c:v>
                </c:pt>
              </c:strCache>
            </c:strRef>
          </c:tx>
          <c:spPr>
            <a:solidFill>
              <a:srgbClr val="E22311"/>
            </a:solidFill>
          </c:spPr>
          <c:invertIfNegative val="0"/>
          <c:cat>
            <c:strRef>
              <c:f>Sheet1!$A$2</c:f>
              <c:strCache>
                <c:ptCount val="1"/>
                <c:pt idx="0">
                  <c:v>Evangelism Phase</c:v>
                </c:pt>
              </c:strCache>
            </c:strRef>
          </c:cat>
          <c:val>
            <c:numRef>
              <c:f>Sheet1!$F$2</c:f>
              <c:numCache>
                <c:formatCode>General</c:formatCode>
                <c:ptCount val="1"/>
                <c:pt idx="0">
                  <c:v>10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en-US"/>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en-US"/>
          </a:p>
        </c:txPr>
        <c:crossAx val="2083023616"/>
        <c:crosses val="autoZero"/>
        <c:crossBetween val="between"/>
      </c:valAx>
    </c:plotArea>
    <c:legend>
      <c:legendPos val="r"/>
      <c:overlay val="0"/>
      <c:txPr>
        <a:bodyPr/>
        <a:lstStyle/>
        <a:p>
          <a:pPr>
            <a:defRPr>
              <a:latin typeface="Avenir Book"/>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Prepare</c:v>
                </c:pt>
              </c:strCache>
            </c:strRef>
          </c:tx>
          <c:spPr>
            <a:solidFill>
              <a:srgbClr val="072CA8"/>
            </a:solidFill>
          </c:spPr>
          <c:invertIfNegative val="0"/>
          <c:cat>
            <c:strRef>
              <c:f>Sheet1!$A$2</c:f>
              <c:strCache>
                <c:ptCount val="1"/>
                <c:pt idx="0">
                  <c:v>Evangelism Phase</c:v>
                </c:pt>
              </c:strCache>
            </c:strRef>
          </c:cat>
          <c:val>
            <c:numRef>
              <c:f>Sheet1!$B$2</c:f>
              <c:numCache>
                <c:formatCode>General</c:formatCode>
                <c:ptCount val="1"/>
                <c:pt idx="0">
                  <c:v>70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Plant</c:v>
                </c:pt>
              </c:strCache>
            </c:strRef>
          </c:tx>
          <c:spPr>
            <a:solidFill>
              <a:srgbClr val="6B3418"/>
            </a:solidFill>
          </c:spPr>
          <c:invertIfNegative val="0"/>
          <c:cat>
            <c:strRef>
              <c:f>Sheet1!$A$2</c:f>
              <c:strCache>
                <c:ptCount val="1"/>
                <c:pt idx="0">
                  <c:v>Evangelism Phase</c:v>
                </c:pt>
              </c:strCache>
            </c:strRef>
          </c:cat>
          <c:val>
            <c:numRef>
              <c:f>Sheet1!$C$2</c:f>
              <c:numCache>
                <c:formatCode>General</c:formatCode>
                <c:ptCount val="1"/>
                <c:pt idx="0">
                  <c:v>20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Cultivate</c:v>
                </c:pt>
              </c:strCache>
            </c:strRef>
          </c:tx>
          <c:spPr>
            <a:solidFill>
              <a:srgbClr val="0B5500"/>
            </a:solidFill>
          </c:spPr>
          <c:invertIfNegative val="0"/>
          <c:cat>
            <c:strRef>
              <c:f>Sheet1!$A$2</c:f>
              <c:strCache>
                <c:ptCount val="1"/>
                <c:pt idx="0">
                  <c:v>Evangelism Phase</c:v>
                </c:pt>
              </c:strCache>
            </c:strRef>
          </c:cat>
          <c:val>
            <c:numRef>
              <c:f>Sheet1!$D$2</c:f>
              <c:numCache>
                <c:formatCode>General</c:formatCode>
                <c:ptCount val="1"/>
                <c:pt idx="0">
                  <c:v>10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Harvest</c:v>
                </c:pt>
              </c:strCache>
            </c:strRef>
          </c:tx>
          <c:spPr>
            <a:solidFill>
              <a:srgbClr val="EEA116"/>
            </a:solidFill>
          </c:spPr>
          <c:invertIfNegative val="0"/>
          <c:cat>
            <c:strRef>
              <c:f>Sheet1!$A$2</c:f>
              <c:strCache>
                <c:ptCount val="1"/>
                <c:pt idx="0">
                  <c:v>Evangelism Phase</c:v>
                </c:pt>
              </c:strCache>
            </c:strRef>
          </c:cat>
          <c:val>
            <c:numRef>
              <c:f>Sheet1!$E$2</c:f>
              <c:numCache>
                <c:formatCode>General</c:formatCode>
                <c:ptCount val="1"/>
                <c:pt idx="0">
                  <c:v>60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Preserve</c:v>
                </c:pt>
              </c:strCache>
            </c:strRef>
          </c:tx>
          <c:spPr>
            <a:solidFill>
              <a:srgbClr val="E22311"/>
            </a:solidFill>
          </c:spPr>
          <c:invertIfNegative val="0"/>
          <c:cat>
            <c:strRef>
              <c:f>Sheet1!$A$2</c:f>
              <c:strCache>
                <c:ptCount val="1"/>
                <c:pt idx="0">
                  <c:v>Evangelism Phase</c:v>
                </c:pt>
              </c:strCache>
            </c:strRef>
          </c:cat>
          <c:val>
            <c:numRef>
              <c:f>Sheet1!$F$2</c:f>
              <c:numCache>
                <c:formatCode>General</c:formatCode>
                <c:ptCount val="1"/>
                <c:pt idx="0">
                  <c:v>10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en-US"/>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en-US"/>
          </a:p>
        </c:txPr>
        <c:crossAx val="2083023616"/>
        <c:crosses val="autoZero"/>
        <c:crossBetween val="between"/>
      </c:valAx>
    </c:plotArea>
    <c:legend>
      <c:legendPos val="r"/>
      <c:overlay val="0"/>
      <c:txPr>
        <a:bodyPr/>
        <a:lstStyle/>
        <a:p>
          <a:pPr>
            <a:defRPr>
              <a:latin typeface="Avenir Book"/>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Prepare</c:v>
                </c:pt>
              </c:strCache>
            </c:strRef>
          </c:tx>
          <c:spPr>
            <a:solidFill>
              <a:srgbClr val="072CA8"/>
            </a:solidFill>
          </c:spPr>
          <c:invertIfNegative val="0"/>
          <c:cat>
            <c:strRef>
              <c:f>Sheet1!$A$2</c:f>
              <c:strCache>
                <c:ptCount val="1"/>
                <c:pt idx="0">
                  <c:v>Evangelism Phase</c:v>
                </c:pt>
              </c:strCache>
            </c:strRef>
          </c:cat>
          <c:val>
            <c:numRef>
              <c:f>Sheet1!$B$2</c:f>
              <c:numCache>
                <c:formatCode>General</c:formatCode>
                <c:ptCount val="1"/>
                <c:pt idx="0">
                  <c:v>70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Plant</c:v>
                </c:pt>
              </c:strCache>
            </c:strRef>
          </c:tx>
          <c:spPr>
            <a:solidFill>
              <a:srgbClr val="6B3418"/>
            </a:solidFill>
          </c:spPr>
          <c:invertIfNegative val="0"/>
          <c:cat>
            <c:strRef>
              <c:f>Sheet1!$A$2</c:f>
              <c:strCache>
                <c:ptCount val="1"/>
                <c:pt idx="0">
                  <c:v>Evangelism Phase</c:v>
                </c:pt>
              </c:strCache>
            </c:strRef>
          </c:cat>
          <c:val>
            <c:numRef>
              <c:f>Sheet1!$C$2</c:f>
              <c:numCache>
                <c:formatCode>General</c:formatCode>
                <c:ptCount val="1"/>
                <c:pt idx="0">
                  <c:v>20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Cultivate</c:v>
                </c:pt>
              </c:strCache>
            </c:strRef>
          </c:tx>
          <c:spPr>
            <a:solidFill>
              <a:srgbClr val="0B5500"/>
            </a:solidFill>
          </c:spPr>
          <c:invertIfNegative val="0"/>
          <c:cat>
            <c:strRef>
              <c:f>Sheet1!$A$2</c:f>
              <c:strCache>
                <c:ptCount val="1"/>
                <c:pt idx="0">
                  <c:v>Evangelism Phase</c:v>
                </c:pt>
              </c:strCache>
            </c:strRef>
          </c:cat>
          <c:val>
            <c:numRef>
              <c:f>Sheet1!$D$2</c:f>
              <c:numCache>
                <c:formatCode>General</c:formatCode>
                <c:ptCount val="1"/>
                <c:pt idx="0">
                  <c:v>10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Harvest</c:v>
                </c:pt>
              </c:strCache>
            </c:strRef>
          </c:tx>
          <c:spPr>
            <a:solidFill>
              <a:srgbClr val="EEA116"/>
            </a:solidFill>
          </c:spPr>
          <c:invertIfNegative val="0"/>
          <c:cat>
            <c:strRef>
              <c:f>Sheet1!$A$2</c:f>
              <c:strCache>
                <c:ptCount val="1"/>
                <c:pt idx="0">
                  <c:v>Evangelism Phase</c:v>
                </c:pt>
              </c:strCache>
            </c:strRef>
          </c:cat>
          <c:val>
            <c:numRef>
              <c:f>Sheet1!$E$2</c:f>
              <c:numCache>
                <c:formatCode>General</c:formatCode>
                <c:ptCount val="1"/>
                <c:pt idx="0">
                  <c:v>60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Preserve</c:v>
                </c:pt>
              </c:strCache>
            </c:strRef>
          </c:tx>
          <c:spPr>
            <a:solidFill>
              <a:srgbClr val="E22311"/>
            </a:solidFill>
          </c:spPr>
          <c:invertIfNegative val="0"/>
          <c:cat>
            <c:strRef>
              <c:f>Sheet1!$A$2</c:f>
              <c:strCache>
                <c:ptCount val="1"/>
                <c:pt idx="0">
                  <c:v>Evangelism Phase</c:v>
                </c:pt>
              </c:strCache>
            </c:strRef>
          </c:cat>
          <c:val>
            <c:numRef>
              <c:f>Sheet1!$F$2</c:f>
              <c:numCache>
                <c:formatCode>General</c:formatCode>
                <c:ptCount val="1"/>
                <c:pt idx="0">
                  <c:v>10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en-US"/>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en-US"/>
          </a:p>
        </c:txPr>
        <c:crossAx val="2083023616"/>
        <c:crosses val="autoZero"/>
        <c:crossBetween val="between"/>
      </c:valAx>
    </c:plotArea>
    <c:legend>
      <c:legendPos val="r"/>
      <c:overlay val="0"/>
      <c:txPr>
        <a:bodyPr/>
        <a:lstStyle/>
        <a:p>
          <a:pPr>
            <a:defRPr>
              <a:latin typeface="Avenir Book"/>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Prepare</c:v>
                </c:pt>
              </c:strCache>
            </c:strRef>
          </c:tx>
          <c:spPr>
            <a:solidFill>
              <a:srgbClr val="072CA8"/>
            </a:solidFill>
          </c:spPr>
          <c:invertIfNegative val="0"/>
          <c:cat>
            <c:strRef>
              <c:f>Sheet1!$A$2</c:f>
              <c:strCache>
                <c:ptCount val="1"/>
                <c:pt idx="0">
                  <c:v>Evangelism Phase</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Plant</c:v>
                </c:pt>
              </c:strCache>
            </c:strRef>
          </c:tx>
          <c:spPr>
            <a:solidFill>
              <a:srgbClr val="6B3418"/>
            </a:solidFill>
          </c:spPr>
          <c:invertIfNegative val="0"/>
          <c:cat>
            <c:strRef>
              <c:f>Sheet1!$A$2</c:f>
              <c:strCache>
                <c:ptCount val="1"/>
                <c:pt idx="0">
                  <c:v>Evangelism Phase</c:v>
                </c:pt>
              </c:strCache>
            </c:strRef>
          </c:cat>
          <c:val>
            <c:numRef>
              <c:f>Sheet1!$C$2</c:f>
              <c:numCache>
                <c:formatCode>General</c:formatCode>
                <c:ptCount val="1"/>
                <c:pt idx="0">
                  <c:v>20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Cultivate</c:v>
                </c:pt>
              </c:strCache>
            </c:strRef>
          </c:tx>
          <c:spPr>
            <a:solidFill>
              <a:srgbClr val="0B5500"/>
            </a:solidFill>
          </c:spPr>
          <c:invertIfNegative val="0"/>
          <c:cat>
            <c:strRef>
              <c:f>Sheet1!$A$2</c:f>
              <c:strCache>
                <c:ptCount val="1"/>
                <c:pt idx="0">
                  <c:v>Evangelism Phase</c:v>
                </c:pt>
              </c:strCache>
            </c:strRef>
          </c:cat>
          <c:val>
            <c:numRef>
              <c:f>Sheet1!$D$2</c:f>
              <c:numCache>
                <c:formatCode>General</c:formatCode>
                <c:ptCount val="1"/>
                <c:pt idx="0">
                  <c:v>10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Harvest</c:v>
                </c:pt>
              </c:strCache>
            </c:strRef>
          </c:tx>
          <c:spPr>
            <a:solidFill>
              <a:srgbClr val="EEA116"/>
            </a:solidFill>
          </c:spPr>
          <c:invertIfNegative val="0"/>
          <c:cat>
            <c:strRef>
              <c:f>Sheet1!$A$2</c:f>
              <c:strCache>
                <c:ptCount val="1"/>
                <c:pt idx="0">
                  <c:v>Evangelism Phase</c:v>
                </c:pt>
              </c:strCache>
            </c:strRef>
          </c:cat>
          <c:val>
            <c:numRef>
              <c:f>Sheet1!$E$2</c:f>
              <c:numCache>
                <c:formatCode>General</c:formatCode>
                <c:ptCount val="1"/>
                <c:pt idx="0">
                  <c:v>100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Preserve</c:v>
                </c:pt>
              </c:strCache>
            </c:strRef>
          </c:tx>
          <c:spPr>
            <a:solidFill>
              <a:srgbClr val="E22311"/>
            </a:solidFill>
          </c:spPr>
          <c:invertIfNegative val="0"/>
          <c:cat>
            <c:strRef>
              <c:f>Sheet1!$A$2</c:f>
              <c:strCache>
                <c:ptCount val="1"/>
                <c:pt idx="0">
                  <c:v>Evangelism Phase</c:v>
                </c:pt>
              </c:strCache>
            </c:strRef>
          </c:cat>
          <c:val>
            <c:numRef>
              <c:f>Sheet1!$F$2</c:f>
              <c:numCache>
                <c:formatCode>General</c:formatCode>
                <c:ptCount val="1"/>
                <c:pt idx="0">
                  <c:v>10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en-US"/>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en-US"/>
          </a:p>
        </c:txPr>
        <c:crossAx val="2083023616"/>
        <c:crosses val="autoZero"/>
        <c:crossBetween val="between"/>
      </c:valAx>
    </c:plotArea>
    <c:legend>
      <c:legendPos val="r"/>
      <c:overlay val="0"/>
      <c:txPr>
        <a:bodyPr/>
        <a:lstStyle/>
        <a:p>
          <a:pPr>
            <a:defRPr>
              <a:latin typeface="Avenir Book"/>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Prepare</c:v>
                </c:pt>
              </c:strCache>
            </c:strRef>
          </c:tx>
          <c:spPr>
            <a:solidFill>
              <a:srgbClr val="072CA8"/>
            </a:solidFill>
          </c:spPr>
          <c:invertIfNegative val="0"/>
          <c:cat>
            <c:strRef>
              <c:f>Sheet1!$A$2</c:f>
              <c:strCache>
                <c:ptCount val="1"/>
                <c:pt idx="0">
                  <c:v>Evangelism Phase</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Plant</c:v>
                </c:pt>
              </c:strCache>
            </c:strRef>
          </c:tx>
          <c:spPr>
            <a:solidFill>
              <a:srgbClr val="6B3418"/>
            </a:solidFill>
          </c:spPr>
          <c:invertIfNegative val="0"/>
          <c:cat>
            <c:strRef>
              <c:f>Sheet1!$A$2</c:f>
              <c:strCache>
                <c:ptCount val="1"/>
                <c:pt idx="0">
                  <c:v>Evangelism Phase</c:v>
                </c:pt>
              </c:strCache>
            </c:strRef>
          </c:cat>
          <c:val>
            <c:numRef>
              <c:f>Sheet1!$C$2</c:f>
              <c:numCache>
                <c:formatCode>General</c:formatCode>
                <c:ptCount val="1"/>
                <c:pt idx="0">
                  <c:v>20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Cultivate</c:v>
                </c:pt>
              </c:strCache>
            </c:strRef>
          </c:tx>
          <c:spPr>
            <a:solidFill>
              <a:srgbClr val="0B5500"/>
            </a:solidFill>
          </c:spPr>
          <c:invertIfNegative val="0"/>
          <c:cat>
            <c:strRef>
              <c:f>Sheet1!$A$2</c:f>
              <c:strCache>
                <c:ptCount val="1"/>
                <c:pt idx="0">
                  <c:v>Evangelism Phase</c:v>
                </c:pt>
              </c:strCache>
            </c:strRef>
          </c:cat>
          <c:val>
            <c:numRef>
              <c:f>Sheet1!$D$2</c:f>
              <c:numCache>
                <c:formatCode>General</c:formatCode>
                <c:ptCount val="1"/>
                <c:pt idx="0">
                  <c:v>10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Harvest</c:v>
                </c:pt>
              </c:strCache>
            </c:strRef>
          </c:tx>
          <c:spPr>
            <a:solidFill>
              <a:srgbClr val="EEA116"/>
            </a:solidFill>
          </c:spPr>
          <c:invertIfNegative val="0"/>
          <c:cat>
            <c:strRef>
              <c:f>Sheet1!$A$2</c:f>
              <c:strCache>
                <c:ptCount val="1"/>
                <c:pt idx="0">
                  <c:v>Evangelism Phase</c:v>
                </c:pt>
              </c:strCache>
            </c:strRef>
          </c:cat>
          <c:val>
            <c:numRef>
              <c:f>Sheet1!$E$2</c:f>
              <c:numCache>
                <c:formatCode>General</c:formatCode>
                <c:ptCount val="1"/>
                <c:pt idx="0">
                  <c:v>100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Preserve</c:v>
                </c:pt>
              </c:strCache>
            </c:strRef>
          </c:tx>
          <c:spPr>
            <a:solidFill>
              <a:srgbClr val="E22311"/>
            </a:solidFill>
          </c:spPr>
          <c:invertIfNegative val="0"/>
          <c:cat>
            <c:strRef>
              <c:f>Sheet1!$A$2</c:f>
              <c:strCache>
                <c:ptCount val="1"/>
                <c:pt idx="0">
                  <c:v>Evangelism Phase</c:v>
                </c:pt>
              </c:strCache>
            </c:strRef>
          </c:cat>
          <c:val>
            <c:numRef>
              <c:f>Sheet1!$F$2</c:f>
              <c:numCache>
                <c:formatCode>General</c:formatCode>
                <c:ptCount val="1"/>
                <c:pt idx="0">
                  <c:v>10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en-US"/>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en-US"/>
          </a:p>
        </c:txPr>
        <c:crossAx val="2083023616"/>
        <c:crosses val="autoZero"/>
        <c:crossBetween val="between"/>
      </c:valAx>
    </c:plotArea>
    <c:legend>
      <c:legendPos val="r"/>
      <c:overlay val="0"/>
      <c:txPr>
        <a:bodyPr/>
        <a:lstStyle/>
        <a:p>
          <a:pPr>
            <a:defRPr>
              <a:latin typeface="Avenir Book"/>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Prepare</c:v>
                </c:pt>
              </c:strCache>
            </c:strRef>
          </c:tx>
          <c:spPr>
            <a:solidFill>
              <a:srgbClr val="072CA8"/>
            </a:solidFill>
          </c:spPr>
          <c:invertIfNegative val="0"/>
          <c:cat>
            <c:strRef>
              <c:f>Sheet1!$A$2</c:f>
              <c:strCache>
                <c:ptCount val="1"/>
                <c:pt idx="0">
                  <c:v>Evangelism Phase</c:v>
                </c:pt>
              </c:strCache>
            </c:strRef>
          </c:cat>
          <c:val>
            <c:numRef>
              <c:f>Sheet1!$B$2</c:f>
              <c:numCache>
                <c:formatCode>General</c:formatCode>
                <c:ptCount val="1"/>
                <c:pt idx="0">
                  <c:v>70</c:v>
                </c:pt>
              </c:numCache>
            </c:numRef>
          </c:val>
          <c:extLst>
            <c:ext xmlns:c16="http://schemas.microsoft.com/office/drawing/2014/chart" uri="{C3380CC4-5D6E-409C-BE32-E72D297353CC}">
              <c16:uniqueId val="{00000000-D2BB-F14C-9D20-1710FCB7DCF0}"/>
            </c:ext>
          </c:extLst>
        </c:ser>
        <c:ser>
          <c:idx val="1"/>
          <c:order val="1"/>
          <c:tx>
            <c:strRef>
              <c:f>Sheet1!$C$1</c:f>
              <c:strCache>
                <c:ptCount val="1"/>
                <c:pt idx="0">
                  <c:v>Plant</c:v>
                </c:pt>
              </c:strCache>
            </c:strRef>
          </c:tx>
          <c:spPr>
            <a:solidFill>
              <a:srgbClr val="6B3418"/>
            </a:solidFill>
          </c:spPr>
          <c:invertIfNegative val="0"/>
          <c:cat>
            <c:strRef>
              <c:f>Sheet1!$A$2</c:f>
              <c:strCache>
                <c:ptCount val="1"/>
                <c:pt idx="0">
                  <c:v>Evangelism Phase</c:v>
                </c:pt>
              </c:strCache>
            </c:strRef>
          </c:cat>
          <c:val>
            <c:numRef>
              <c:f>Sheet1!$C$2</c:f>
              <c:numCache>
                <c:formatCode>General</c:formatCode>
                <c:ptCount val="1"/>
                <c:pt idx="0">
                  <c:v>70</c:v>
                </c:pt>
              </c:numCache>
            </c:numRef>
          </c:val>
          <c:extLst>
            <c:ext xmlns:c16="http://schemas.microsoft.com/office/drawing/2014/chart" uri="{C3380CC4-5D6E-409C-BE32-E72D297353CC}">
              <c16:uniqueId val="{00000001-D2BB-F14C-9D20-1710FCB7DCF0}"/>
            </c:ext>
          </c:extLst>
        </c:ser>
        <c:ser>
          <c:idx val="2"/>
          <c:order val="2"/>
          <c:tx>
            <c:strRef>
              <c:f>Sheet1!$D$1</c:f>
              <c:strCache>
                <c:ptCount val="1"/>
                <c:pt idx="0">
                  <c:v>Cultivate</c:v>
                </c:pt>
              </c:strCache>
            </c:strRef>
          </c:tx>
          <c:spPr>
            <a:solidFill>
              <a:srgbClr val="0B5500"/>
            </a:solidFill>
          </c:spPr>
          <c:invertIfNegative val="0"/>
          <c:cat>
            <c:strRef>
              <c:f>Sheet1!$A$2</c:f>
              <c:strCache>
                <c:ptCount val="1"/>
                <c:pt idx="0">
                  <c:v>Evangelism Phase</c:v>
                </c:pt>
              </c:strCache>
            </c:strRef>
          </c:cat>
          <c:val>
            <c:numRef>
              <c:f>Sheet1!$D$2</c:f>
              <c:numCache>
                <c:formatCode>General</c:formatCode>
                <c:ptCount val="1"/>
                <c:pt idx="0">
                  <c:v>70</c:v>
                </c:pt>
              </c:numCache>
            </c:numRef>
          </c:val>
          <c:extLst>
            <c:ext xmlns:c16="http://schemas.microsoft.com/office/drawing/2014/chart" uri="{C3380CC4-5D6E-409C-BE32-E72D297353CC}">
              <c16:uniqueId val="{00000002-D2BB-F14C-9D20-1710FCB7DCF0}"/>
            </c:ext>
          </c:extLst>
        </c:ser>
        <c:ser>
          <c:idx val="3"/>
          <c:order val="3"/>
          <c:tx>
            <c:strRef>
              <c:f>Sheet1!$E$1</c:f>
              <c:strCache>
                <c:ptCount val="1"/>
                <c:pt idx="0">
                  <c:v>Harvest</c:v>
                </c:pt>
              </c:strCache>
            </c:strRef>
          </c:tx>
          <c:spPr>
            <a:solidFill>
              <a:srgbClr val="EEA116"/>
            </a:solidFill>
          </c:spPr>
          <c:invertIfNegative val="0"/>
          <c:cat>
            <c:strRef>
              <c:f>Sheet1!$A$2</c:f>
              <c:strCache>
                <c:ptCount val="1"/>
                <c:pt idx="0">
                  <c:v>Evangelism Phase</c:v>
                </c:pt>
              </c:strCache>
            </c:strRef>
          </c:cat>
          <c:val>
            <c:numRef>
              <c:f>Sheet1!$E$2</c:f>
              <c:numCache>
                <c:formatCode>General</c:formatCode>
                <c:ptCount val="1"/>
                <c:pt idx="0">
                  <c:v>70</c:v>
                </c:pt>
              </c:numCache>
            </c:numRef>
          </c:val>
          <c:extLst>
            <c:ext xmlns:c16="http://schemas.microsoft.com/office/drawing/2014/chart" uri="{C3380CC4-5D6E-409C-BE32-E72D297353CC}">
              <c16:uniqueId val="{00000003-D2BB-F14C-9D20-1710FCB7DCF0}"/>
            </c:ext>
          </c:extLst>
        </c:ser>
        <c:ser>
          <c:idx val="4"/>
          <c:order val="4"/>
          <c:tx>
            <c:strRef>
              <c:f>Sheet1!$F$1</c:f>
              <c:strCache>
                <c:ptCount val="1"/>
                <c:pt idx="0">
                  <c:v>Preserve</c:v>
                </c:pt>
              </c:strCache>
            </c:strRef>
          </c:tx>
          <c:spPr>
            <a:solidFill>
              <a:srgbClr val="E22311"/>
            </a:solidFill>
          </c:spPr>
          <c:invertIfNegative val="0"/>
          <c:cat>
            <c:strRef>
              <c:f>Sheet1!$A$2</c:f>
              <c:strCache>
                <c:ptCount val="1"/>
                <c:pt idx="0">
                  <c:v>Evangelism Phase</c:v>
                </c:pt>
              </c:strCache>
            </c:strRef>
          </c:cat>
          <c:val>
            <c:numRef>
              <c:f>Sheet1!$F$2</c:f>
              <c:numCache>
                <c:formatCode>General</c:formatCode>
                <c:ptCount val="1"/>
                <c:pt idx="0">
                  <c:v>70</c:v>
                </c:pt>
              </c:numCache>
            </c:numRef>
          </c:val>
          <c:extLst>
            <c:ext xmlns:c16="http://schemas.microsoft.com/office/drawing/2014/chart" uri="{C3380CC4-5D6E-409C-BE32-E72D297353CC}">
              <c16:uniqueId val="{00000004-D2BB-F14C-9D20-1710FCB7DCF0}"/>
            </c:ext>
          </c:extLst>
        </c:ser>
        <c:dLbls>
          <c:showLegendKey val="0"/>
          <c:showVal val="0"/>
          <c:showCatName val="0"/>
          <c:showSerName val="0"/>
          <c:showPercent val="0"/>
          <c:showBubbleSize val="0"/>
        </c:dLbls>
        <c:gapWidth val="150"/>
        <c:axId val="2082398224"/>
        <c:axId val="2082400000"/>
      </c:barChart>
      <c:catAx>
        <c:axId val="2082398224"/>
        <c:scaling>
          <c:orientation val="minMax"/>
        </c:scaling>
        <c:delete val="0"/>
        <c:axPos val="b"/>
        <c:numFmt formatCode="General" sourceLinked="0"/>
        <c:majorTickMark val="out"/>
        <c:minorTickMark val="none"/>
        <c:tickLblPos val="nextTo"/>
        <c:txPr>
          <a:bodyPr/>
          <a:lstStyle/>
          <a:p>
            <a:pPr>
              <a:defRPr>
                <a:latin typeface="Avenir Book"/>
              </a:defRPr>
            </a:pPr>
            <a:endParaRPr lang="en-US"/>
          </a:p>
        </c:txPr>
        <c:crossAx val="2082400000"/>
        <c:crosses val="autoZero"/>
        <c:auto val="1"/>
        <c:lblAlgn val="ctr"/>
        <c:lblOffset val="100"/>
        <c:noMultiLvlLbl val="0"/>
      </c:catAx>
      <c:valAx>
        <c:axId val="2082400000"/>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en-US"/>
          </a:p>
        </c:txPr>
        <c:crossAx val="2082398224"/>
        <c:crosses val="autoZero"/>
        <c:crossBetween val="between"/>
      </c:valAx>
    </c:plotArea>
    <c:legend>
      <c:legendPos val="r"/>
      <c:overlay val="0"/>
      <c:txPr>
        <a:bodyPr/>
        <a:lstStyle/>
        <a:p>
          <a:pPr>
            <a:defRPr>
              <a:latin typeface="Avenir Book"/>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Prepare</c:v>
                </c:pt>
              </c:strCache>
            </c:strRef>
          </c:tx>
          <c:spPr>
            <a:solidFill>
              <a:srgbClr val="072CA8"/>
            </a:solidFill>
          </c:spPr>
          <c:invertIfNegative val="0"/>
          <c:cat>
            <c:strRef>
              <c:f>Sheet1!$A$2</c:f>
              <c:strCache>
                <c:ptCount val="1"/>
                <c:pt idx="0">
                  <c:v>Evangelism Phase</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23CF-8045-9B03-F1E04CE72839}"/>
            </c:ext>
          </c:extLst>
        </c:ser>
        <c:ser>
          <c:idx val="1"/>
          <c:order val="1"/>
          <c:tx>
            <c:strRef>
              <c:f>Sheet1!$C$1</c:f>
              <c:strCache>
                <c:ptCount val="1"/>
                <c:pt idx="0">
                  <c:v>Plant</c:v>
                </c:pt>
              </c:strCache>
            </c:strRef>
          </c:tx>
          <c:spPr>
            <a:solidFill>
              <a:srgbClr val="6B3418"/>
            </a:solidFill>
          </c:spPr>
          <c:invertIfNegative val="0"/>
          <c:cat>
            <c:strRef>
              <c:f>Sheet1!$A$2</c:f>
              <c:strCache>
                <c:ptCount val="1"/>
                <c:pt idx="0">
                  <c:v>Evangelism Phase</c:v>
                </c:pt>
              </c:strCache>
            </c:strRef>
          </c:cat>
          <c:val>
            <c:numRef>
              <c:f>Sheet1!$C$2</c:f>
              <c:numCache>
                <c:formatCode>General</c:formatCode>
                <c:ptCount val="1"/>
                <c:pt idx="0">
                  <c:v>100</c:v>
                </c:pt>
              </c:numCache>
            </c:numRef>
          </c:val>
          <c:extLst>
            <c:ext xmlns:c16="http://schemas.microsoft.com/office/drawing/2014/chart" uri="{C3380CC4-5D6E-409C-BE32-E72D297353CC}">
              <c16:uniqueId val="{00000001-23CF-8045-9B03-F1E04CE72839}"/>
            </c:ext>
          </c:extLst>
        </c:ser>
        <c:ser>
          <c:idx val="2"/>
          <c:order val="2"/>
          <c:tx>
            <c:strRef>
              <c:f>Sheet1!$D$1</c:f>
              <c:strCache>
                <c:ptCount val="1"/>
                <c:pt idx="0">
                  <c:v>Cultivate</c:v>
                </c:pt>
              </c:strCache>
            </c:strRef>
          </c:tx>
          <c:spPr>
            <a:solidFill>
              <a:srgbClr val="0B5500"/>
            </a:solidFill>
          </c:spPr>
          <c:invertIfNegative val="0"/>
          <c:cat>
            <c:strRef>
              <c:f>Sheet1!$A$2</c:f>
              <c:strCache>
                <c:ptCount val="1"/>
                <c:pt idx="0">
                  <c:v>Evangelism Phase</c:v>
                </c:pt>
              </c:strCache>
            </c:strRef>
          </c:cat>
          <c:val>
            <c:numRef>
              <c:f>Sheet1!$D$2</c:f>
              <c:numCache>
                <c:formatCode>General</c:formatCode>
                <c:ptCount val="1"/>
                <c:pt idx="0">
                  <c:v>100</c:v>
                </c:pt>
              </c:numCache>
            </c:numRef>
          </c:val>
          <c:extLst>
            <c:ext xmlns:c16="http://schemas.microsoft.com/office/drawing/2014/chart" uri="{C3380CC4-5D6E-409C-BE32-E72D297353CC}">
              <c16:uniqueId val="{00000002-23CF-8045-9B03-F1E04CE72839}"/>
            </c:ext>
          </c:extLst>
        </c:ser>
        <c:ser>
          <c:idx val="3"/>
          <c:order val="3"/>
          <c:tx>
            <c:strRef>
              <c:f>Sheet1!$E$1</c:f>
              <c:strCache>
                <c:ptCount val="1"/>
                <c:pt idx="0">
                  <c:v>Harvest</c:v>
                </c:pt>
              </c:strCache>
            </c:strRef>
          </c:tx>
          <c:spPr>
            <a:solidFill>
              <a:srgbClr val="EEA116"/>
            </a:solidFill>
          </c:spPr>
          <c:invertIfNegative val="0"/>
          <c:cat>
            <c:strRef>
              <c:f>Sheet1!$A$2</c:f>
              <c:strCache>
                <c:ptCount val="1"/>
                <c:pt idx="0">
                  <c:v>Evangelism Phase</c:v>
                </c:pt>
              </c:strCache>
            </c:strRef>
          </c:cat>
          <c:val>
            <c:numRef>
              <c:f>Sheet1!$E$2</c:f>
              <c:numCache>
                <c:formatCode>General</c:formatCode>
                <c:ptCount val="1"/>
                <c:pt idx="0">
                  <c:v>100</c:v>
                </c:pt>
              </c:numCache>
            </c:numRef>
          </c:val>
          <c:extLst>
            <c:ext xmlns:c16="http://schemas.microsoft.com/office/drawing/2014/chart" uri="{C3380CC4-5D6E-409C-BE32-E72D297353CC}">
              <c16:uniqueId val="{00000003-23CF-8045-9B03-F1E04CE72839}"/>
            </c:ext>
          </c:extLst>
        </c:ser>
        <c:ser>
          <c:idx val="4"/>
          <c:order val="4"/>
          <c:tx>
            <c:strRef>
              <c:f>Sheet1!$F$1</c:f>
              <c:strCache>
                <c:ptCount val="1"/>
                <c:pt idx="0">
                  <c:v>Preserve</c:v>
                </c:pt>
              </c:strCache>
            </c:strRef>
          </c:tx>
          <c:spPr>
            <a:solidFill>
              <a:srgbClr val="E22311"/>
            </a:solidFill>
          </c:spPr>
          <c:invertIfNegative val="0"/>
          <c:cat>
            <c:strRef>
              <c:f>Sheet1!$A$2</c:f>
              <c:strCache>
                <c:ptCount val="1"/>
                <c:pt idx="0">
                  <c:v>Evangelism Phase</c:v>
                </c:pt>
              </c:strCache>
            </c:strRef>
          </c:cat>
          <c:val>
            <c:numRef>
              <c:f>Sheet1!$F$2</c:f>
              <c:numCache>
                <c:formatCode>General</c:formatCode>
                <c:ptCount val="1"/>
                <c:pt idx="0">
                  <c:v>100</c:v>
                </c:pt>
              </c:numCache>
            </c:numRef>
          </c:val>
          <c:extLst>
            <c:ext xmlns:c16="http://schemas.microsoft.com/office/drawing/2014/chart" uri="{C3380CC4-5D6E-409C-BE32-E72D297353CC}">
              <c16:uniqueId val="{00000004-23CF-8045-9B03-F1E04CE72839}"/>
            </c:ext>
          </c:extLst>
        </c:ser>
        <c:dLbls>
          <c:showLegendKey val="0"/>
          <c:showVal val="0"/>
          <c:showCatName val="0"/>
          <c:showSerName val="0"/>
          <c:showPercent val="0"/>
          <c:showBubbleSize val="0"/>
        </c:dLbls>
        <c:gapWidth val="150"/>
        <c:axId val="2082357840"/>
        <c:axId val="2082352224"/>
      </c:barChart>
      <c:catAx>
        <c:axId val="2082357840"/>
        <c:scaling>
          <c:orientation val="minMax"/>
        </c:scaling>
        <c:delete val="0"/>
        <c:axPos val="b"/>
        <c:numFmt formatCode="General" sourceLinked="0"/>
        <c:majorTickMark val="out"/>
        <c:minorTickMark val="none"/>
        <c:tickLblPos val="nextTo"/>
        <c:txPr>
          <a:bodyPr/>
          <a:lstStyle/>
          <a:p>
            <a:pPr>
              <a:defRPr>
                <a:latin typeface="Avenir Book"/>
              </a:defRPr>
            </a:pPr>
            <a:endParaRPr lang="en-US"/>
          </a:p>
        </c:txPr>
        <c:crossAx val="2082352224"/>
        <c:crosses val="autoZero"/>
        <c:auto val="1"/>
        <c:lblAlgn val="ctr"/>
        <c:lblOffset val="100"/>
        <c:noMultiLvlLbl val="0"/>
      </c:catAx>
      <c:valAx>
        <c:axId val="208235222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en-US"/>
          </a:p>
        </c:txPr>
        <c:crossAx val="2082357840"/>
        <c:crosses val="autoZero"/>
        <c:crossBetween val="between"/>
      </c:valAx>
    </c:plotArea>
    <c:legend>
      <c:legendPos val="r"/>
      <c:overlay val="0"/>
      <c:txPr>
        <a:bodyPr/>
        <a:lstStyle/>
        <a:p>
          <a:pPr>
            <a:defRPr>
              <a:latin typeface="Avenir Book"/>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2T13:07:32.652"/>
    </inkml:context>
    <inkml:brush xml:id="br0">
      <inkml:brushProperty name="width" value="0.05" units="cm"/>
      <inkml:brushProperty name="height" value="0.05" units="cm"/>
      <inkml:brushProperty name="color" value="#E71224"/>
    </inkml:brush>
  </inkml:definitions>
  <inkml:trace contextRef="#ctx0" brushRef="#br0">1071 162 24575,'-23'-7'0,"-1"-2"0,0 0 0,1 2 0,7 0 0,0 6 0,0-6 0,1 7 0,-1 0 0,0-7 0,0 5 0,1-5 0,-1 0 0,0 5 0,0-5 0,0 7 0,1-7 0,-1 5 0,0-12 0,0 13 0,0-6 0,1 7 0,-1 0 0,0 0 0,0 0 0,1 0 0,-1 0 0,0-8 0,0 7 0,0-6 0,1 7 0,-1 0 0,0 0 0,0 0 0,0 0 0,1 0 0,-1 0 0,0 0 0,0 0 0,1 0 0,6 7 0,-5 1 0,5 1 0,-7 5 0,0-5 0,1 6 0,-1 1 0,0 0 0,7-1 0,-5 1 0,5-1 0,-6 1 0,-1 0 0,0-1 0,0-6 0,1 5 0,6-5 0,-5 6 0,5 1 0,0 0 0,-5-8 0,12 6 0,-12-5 0,13 6 0,-13-6 0,12 5 0,-12-5 0,12 6 0,-12 1 0,12 0 0,-5-1 0,7 1 0,0-1 0,0 1 0,0 0 0,0-1 0,0 1 0,0 0 0,0-1 0,0 1 0,0 0 0,0-1 0,0 1 0,0-1 0,0 1 0,-7 0 0,6-1 0,-6 1 0,7 0 0,0-1 0,0 1 0,0 0 0,0-1 0,0 1 0,0-1 0,0 1 0,0 0 0,0-1 0,6 1 0,-4 0 0,5-1 0,-7 1 0,0 0 0,0-1 0,7 1 0,-5-1 0,5 1 0,-7 0 0,0-1 0,0 1 0,0 0 0,0-1 0,0 1 0,0-1 0,0 1 0,0 0 0,0-1 0,0 1 0,0 0 0,0-1 0,0 1 0,0 0 0,0-1 0,0 1 0,0-1 0,7 1 0,-6 0 0,6-1 0,-7 1 0,0 0 0,7-1 0,-5 1 0,5 0 0,-7-1 0,0 1 0,7-1 0,-5 1 0,5 0 0,-7-1 0,0 1 0,7 0 0,-6-1 0,6 1 0,-7 0 0,0-1 0,0 1 0,7-1 0,-5 1 0,5 0 0,-7-1 0,7-6 0,-5 5 0,12-12 0,-13 12 0,13-6 0,-5 8 0,6 0 0,1-8 0,-7 6 0,5-5 0,-6-1 0,8 6 0,0-5 0,-1 7 0,1-8 0,-7 6 0,5-5 0,-6 7 0,8-8 0,-1 6 0,1-12 0,0 12 0,-1-12 0,1 11 0,0-4 0,-1 0 0,1 5 0,0-13 0,-1 6 0,-6 0 0,5-5 0,-6 5 0,1 0 0,5-5 0,-5 5 0,6-7 0,1 0 0,0 0 0,-1 0 0,1 0 0,0 0 0,-1 0 0,1 0 0,-1 0 0,1 0 0,0 0 0,-1 0 0,1 0 0,0 0 0,-1 0 0,-6-7 0,5 5 0,-5-5 0,6 0 0,1 5 0,-1-5 0,-6 0 0,5 5 0,-5-12 0,6 6 0,1-8 0,0 0 0,-1 0 0,1 0 0,-7 1 0,4-1 0,-4 0 0,7 0 0,-1 0 0,1 1 0,0-1 0,-1 0 0,1 0 0,0 1 0,-1-1 0,1 0 0,-1 0 0,1 0 0,0 1 0,-8-1 0,6 0 0,-5 0 0,0 0 0,-2 1 0,0 6 0,-6-5 0,13 5 0,-5-7 0,7 1 0,-1-1 0,-6 0 0,5 0 0,-13 0 0,13 1 0,-12-1 0,12 0 0,-12 0 0,5 0 0,0 1 0,-6-1 0,6 0 0,-7 0 0,0 1 0,7-1 0,-5 0 0,5 0 0,-7 0 0,0 1 0,0-1 0,0 0 0,0 0 0,0 0 0,0 1 0,0-1 0,0 0 0,0 0 0,0 1 0,0-1 0,-7 0 0,5 0 0,-5 0 0,7 1 0,0-1 0,0 0 0,0 0 0,0 1 0,0-1 0,-7 0 0,5 0 0,-5 0 0,7 1 0,0-1 0,0 0 0,0 0 0,-7 7 0,6-5 0,-6 6 0,7-8 0,0 0 0,-7 0 0,5 1 0,-5-1 0,7 0 0,0 0 0,-7 0 0,5 1 0,-5-1 0,0 7 0,5-5 0,-5 5 0,0-7 0,-2 1 0,1-1 0,-6 0 0,12 0 0,-12 8 0,12-6 0,-12 12 0,12-12 0,-12 5 0,6-7 0,-1 0 0,-5 1 0,5-1 0,-7 0 0,7 0 0,-5 0 0,6 1 0,-1-1 0,-5 7 0,5 2 0,0 0 0,-5-2 0,13-6 0,-14 6 0,14-5 0,-13 12 0,12-12 0,-12 5 0,5-7 0,-7 8 0,8-6 0,-6 12 0,12-12 0,-12 12 0,12-12 0,-12 12 0,12-12 0,-12 13 0,12-14 0,-12 7 0,6-1 0,-8-5 0,7 5 0,-5-7 0,5 8 0,1-6 0,-7 12 0,7-5 0,-1 0 0,-5 5 0,5-5 0,-7 7 0,1 0 0,-1 0 0,0 0 0,0 0 0,0 0 0,1 0 0,-1 0 0,0 0 0,0 0 0,1 0 0,-1 0 0,0 0 0,0 0 0,0 0 0,1 0 0,-1 0 0,0 0 0,0 0 0,0 7 0,1-5 0,-1 5 0,0-7 0,0 7 0,1-6 0,-1 6 0,0-7 0,0 7 0,0-5 0,1 5 0,-1 0 0,0-5 0,0 5 0,0-7 0,8 6 0,-6-4 0,12 12 0,-12-12 0,5 5 0,0 0 0,2 1 0,0 1 0,-1-2 0,-1 0 0,-5 2 0,5 6 0,-7 1 0,7 0 0,-5-1 0,6 1 0,-8 0 0,7-1 0,2 1 0,0-8 0,5 6 0,-12-5 0,13 7 0,-7-1 0,1-6 0,6 5 0,-6-5 0,0-1 0,5 6 0,-5-5 0,7 6 0,0 1 0,-7-7 0,5 5 0,-5-6 0,7 8 0,0 0 0,0-1 0,0 1 0,-7 0 0,5-1 0,-5 1 0,7-1 0,-7 1 0,6 0 0,-6-1 0,7 1 0,0 0 0,0-1 0,0 1 0,0 0 0,0-1 0,0 1 0,0-1 0,0 1 0,0 0 0,0-1 0,0 1 0,0 0 0,0-1 0,0 1 0,0 0 0,0-1 0,0 1 0,0-1 0,0 1 0,0 0 0,0-1 0,0 1 0,0 0 0,0-1 0,0 1 0,0 0 0,0-1 0,0 1 0,0-1 0,0 1 0,0 0 0,0-1 0,0 1 0,0 0 0,0-1 0,0 1 0,7-1 0,-6 1 0,6 0 0,-7-1 0,0 1 0,0 0 0,0-1 0,0 1 0,0 0 0,7-1 0,-5 1 0,5-1 0,-7 1 0,0 0 0,0-1 0,0 1 0,0 0 0,7-1 0,-5 1 0,4 0 0,-6-1 0,7 1 0,-5-1 0,5 1 0,0 0 0,-5-1 0,12-6 0,-13 5 0,6-5 0,0-1 0,-5 6 0,5-5 0,0 0 0,-5 4 0,12-11 0,-13 12 0,13-5 0,-12 6 0,12-6 0,-12 5 0,5-5 0,-1-1 0,-4 6 0,12-12 0,-12 12 0,12-12 0,-6 5 0,1 0 0,5 1 0,-5 1 0,6-2 0,-6 0 0,5 1 0,-5 1 0,6-2 0,-6 0 0,5-5 0,-5 5 0,6-7 0,-6 7 0,5-6 0,-6 6 0,1 0 0,5-5 0,-5 5 0,6 0 0,1-5 0,-7 12 0,5-13 0,-6 6 0,8-7 0,-7 7 0,4-5 0,-4 12 0,7-12 0,-1 5 0,1-7 0,0 7 0,-1-6 0,1 6 0,0-7 0,-1 0 0,1 0 0,-1 0 0,1 0 0,0 0 0,-1 0 0,1 0 0,0 0 0,-1 0 0,1 0 0,0 0 0,-8-7 0,6 5 0,-5-12 0,6 13 0,1-13 0,0 12 0,-1-12 0,1 12 0,0-12 0,-1 5 0,1 1 0,0 0 0,-1 1 0,1-1 0,-1-8 0,1 7 0,-7-5 0,5 12 0,-6-12 0,8 13 0,0-13 0,-1 5 0,1 0 0,0-5 0,-8 5 0,6 0 0,-5-5 0,6 13 0,-6-13 0,5 12 0,-5-12 0,-1 5 0,6 0 0,-5-5 0,7 13 0,-1-14 0,1 7 0,-7-8 0,4 7 0,-11-5 0,12 5 0,-5-6 0,6 6 0,-6-5 0,-2 5 0,0 0 0,2-5 0,-1 5 0,6-6 0,-12-1 0,12 0 0,-12 0 0,5 1 0,0-1 0,-6 0 0,13 0 0,-12 0 0,5 1 0,-7-1 0,0 0 0,0 0 0,7 0 0,-5 1 0,4-1 0,-6 0 0,0 0 0,0 1 0,0-1 0,0 0 0,0 0 0,0 0 0,0 1 0,0-1 0,0 0 0,0 0 0,0 0 0,0 1 0,0-1 0,0 0 0,0 0 0,0 1 0,0-1 0,0 0 0,0 0 0,0 0 0,0 1 0,0-1 0,0 0 0,0 0 0,0 0 0,0 1 0,0-1 0,0 0 0,0 0 0,0 1 0,0-1 0,-7 7 0,6-5 0,-6 5 0,7-7 0,0 1 0,-7-1 0,5 0 0,-5 0 0,0 0 0,5 1 0,-5-1 0,0 0 0,5 0 0,-5 1 0,7-1 0,-7 7 0,6-5 0,-6 5 0,0 0 0,5-5 0,-12 6 0,12-8 0,-12 0 0,5 0 0,0 1 0,-5 6 0,13-5 0,-6 5 0,0-7 0,5 0 0,-12 1 0,5-1 0,0 0 0,-5 7 0,12-5 0,-12 5 0,6-6 0,-1-1 0,-5 7 0,12-5 0,-5 5 0,0 1 0,-2-6 0,-6 5 0,6-7 0,-5 7 0,5 2 0,0 0 0,-5 5 0,5-12 0,-6 13 0,-1-13 0,0 12 0,7-12 0,-5 12 0,5-5 0,1 0 0,-6 5 0,5-5 0,-7 7 0,0-7 0,1 5 0,-1-5 0,0 0 0,0 6 0,0-6 0,1 7 0,-1 0 0,0-7 0,0 5 0,1-5 0,-1 7 0,7-7 0,-5 5 0,5-5 0,-7 7 0,1 0 0,-1 0 0,0 0 0,0 0 0,0 0 0,8-7 0,-6 5 0,5-5 0,-7 7 0,0 0 0,1 0 0,-1 0 0,0 0 0,0 0 0,0 0 0,1 0 0,-1 7 0,0-5 0,0 5 0,0-7 0,1 7 0,-1-5 0,0 12 0,0-13 0,1 6 0,6 0 0,-5 2 0,5 0 0,-7 4 0,0-11 0,8 12 0,-6-12 0,5 5 0,0 0 0,-5-6 0,5 6 0,0 0 0,-5-5 0,6 5 0,-1-7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2T13:07:51.484"/>
    </inkml:context>
    <inkml:brush xml:id="br0">
      <inkml:brushProperty name="width" value="0.05" units="cm"/>
      <inkml:brushProperty name="height" value="0.05" units="cm"/>
      <inkml:brushProperty name="color" value="#E71224"/>
    </inkml:brush>
  </inkml:definitions>
  <inkml:trace contextRef="#ctx0" brushRef="#br0">0 0 24575,'16'7'0,"0"2"0,-1 0 0,1 5 0,0-6 0,-1 8 0,1-1 0,-1 1 0,1 0 0,0-1 0,-1 1 0,1-7 0,0 5 0,-1-13 0,1 13 0,0-12 0,-1 5 0,1 0 0,-1 2 0,1-1 0,0 6 0,-1-5 0,1-1 0,0 6 0,-1-5 0,1 0 0,0-2 0,-8 0 0,6-6 0,-5 13 0,6-5 0,1 0 0,0 5 0,-1-13 0,8 13 0,-6-5 0,6 7 0,-1-1 0,-4 1 0,4-8 0,-6 6 0,0-5 0,-1 7 0,1-8 0,0 6 0,-1-5 0,1 7 0,-1-1 0,8 8 0,-6-6 0,6 6 0,-7-15 0,-1 6 0,1-5 0,0 7 0,-1-1 0,1 1 0,-1 0 0,1-1 0,0 1 0,-8-1 0,6 1 0,2 7 0,1-13 0,6 11 0,-7-19 0,-1 12 0,1-6 0,-1 8 0,1 0 0,0-8 0,-1 6 0,8-5 0,-6 0 0,6 4 0,-7-4 0,-1 7 0,1-1 0,-1-6 0,1 5 0,0-5 0,-1-1 0,1 6 0,0-5 0,-1 7 0,1-8 0,0 6 0,-1-5 0,1-1 0,-8 6 0,6-5 0,-5 0 0,0 5 0,5-13 0,-6 6 0,8 0 0,0 2 0,-1 0 0,8 5 0,-6-6 0,6 8 0,-8-7 0,1 4 0,0-11 0,-8 12 0,6-12 0,-12 12 0,12-13 0,-12 13 0,12-5 0,-13-7 0,-1-11 0,-2-9 0,-12-4 0,13 6 0,-6 0 0,7 0 0,0 1 0,0-1 0,0 0 0,0 0 0,-7 0 0,5 1 0,-5-1 0,7 0 0,0 0 0,0 0 0,0 1 0,0-1 0,0 0 0,0 0 0,0 1 0,0-1 0,0 0 0,0 0 0,0 0 0,-7 8 0,5-6 0,-5 5 0,7-7 0,0 0 0,0 1 0,0-1 0,0 0 0,0 0 0,0 0 0,-7 8 0,5-6 0,-5 19 0,0-4 0,6 15 0,-7 0 0,8-1 0,-7 1 0,6 0 0,-13-1 0,12 1 0,-5 0 0,0-1 0,5 1 0,-5-1 0,7 1 0,0 0 0,-7-1 0,5 1 0,-5 0 0,7-1 0,0 1 0,0-1 0,0 1 0,-7 0 0,6-1 0,-6 1 0,7 0 0,0-1 0,0 1 0,7 0 0,-6-1 0,6 1 0,0-1 0,-5 1 0,12 0 0,-12-1 0,11 1 0,-11 0 0,5-1 0,0-6 0,-12-2 0,3-7 0,-14 0 0,0 0 0,1 0 0,-8 0 0,5 0 0,-4 0 0,6 0 0,0 0 0,0 0 0,0 0 0,1 0 0,6 7 0,-5-5 0,5 5 0,-7-7 0,1 0 0,-1 0 0,0 0 0,7 6 0,-5-4 0,5 12 0,-6-12 0,13-2 0,3-9 0,15-7 0,0 0 0,-8 1 0,6-1 0,-12 0 0,5 0 0,0 8 0,2-6 0,6 5 0,-6-7 0,5 7 0,-12-5 0,5 5 0,-1-6 0,3-1 0,7 0 0,-1 7 0,-6-5 0,-2 5 0,0-6 0,2-1 0,6 0 0,-6 0 0,5 8 0,-5-6 0,6 5 0,-6-7 0,5 7 0,-12-5 0,11 12 0,-11-12 0,12 13 0,-12 1 0,5 8 0,-7 8 0,7-7 0,-6 4 0,6-4 0,0 0 0,-5 5 0,12-6 0,-12 8 0,5 0 0,0-1 0,-6 1 0,6 0 0,-7-1 0,0 1 0,7-1 0,-12-6 0,3-2 0,-14 0 0,1-5 0,-1 12 0,0-13 0,0 13 0,0-12 0,1 5 0,6 0 0,-5-5 0,5 12 0,-7-13 0,8 13 0,-6-12 0,5 5 0,0 0 0,-5-5 0,12 5 0,-5-7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DC4CF-BCCF-7E41-9068-E8147C4BF2E5}" type="datetimeFigureOut">
              <a:rPr lang="en-US" smtClean="0"/>
              <a:t>5/1/21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60F546-1B23-6942-BBE1-2B9F960CF49B}" type="slidenum">
              <a:rPr lang="en-US" smtClean="0"/>
              <a:t>‹#›</a:t>
            </a:fld>
            <a:endParaRPr lang="en-US"/>
          </a:p>
        </p:txBody>
      </p:sp>
    </p:spTree>
    <p:extLst>
      <p:ext uri="{BB962C8B-B14F-4D97-AF65-F5344CB8AC3E}">
        <p14:creationId xmlns:p14="http://schemas.microsoft.com/office/powerpoint/2010/main" val="392217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4504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7657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751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77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4772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590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994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545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7531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1964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8542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1363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9902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054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1921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48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450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954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760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157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443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97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4041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754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36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29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757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045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59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02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4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492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577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7469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376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926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859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159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33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85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615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524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119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09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Witnessing not a spiritual gift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178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949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35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536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3985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Nehemiah 8:8</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69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861C-8064-7048-A886-F0F0BB7292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9C6167-CFF0-1E42-9F17-03D9A44F0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36AFBE-53B3-8C48-A715-E75E159B7376}"/>
              </a:ext>
            </a:extLst>
          </p:cNvPr>
          <p:cNvSpPr>
            <a:spLocks noGrp="1"/>
          </p:cNvSpPr>
          <p:nvPr>
            <p:ph type="dt" sz="half" idx="10"/>
          </p:nvPr>
        </p:nvSpPr>
        <p:spPr/>
        <p:txBody>
          <a:bodyPr/>
          <a:lstStyle/>
          <a:p>
            <a:fld id="{13324659-FBDE-0E49-94C6-A2ABE43AE4DA}" type="datetimeFigureOut">
              <a:rPr lang="en-US" smtClean="0"/>
              <a:t>5/1/21</a:t>
            </a:fld>
            <a:endParaRPr lang="en-US"/>
          </a:p>
        </p:txBody>
      </p:sp>
      <p:sp>
        <p:nvSpPr>
          <p:cNvPr id="5" name="Footer Placeholder 4">
            <a:extLst>
              <a:ext uri="{FF2B5EF4-FFF2-40B4-BE49-F238E27FC236}">
                <a16:creationId xmlns:a16="http://schemas.microsoft.com/office/drawing/2014/main" id="{A8E39DEB-DC6B-544E-8268-7DB73C7C2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098A5-D72D-9E4E-BDAA-CFCF60AF142D}"/>
              </a:ext>
            </a:extLst>
          </p:cNvPr>
          <p:cNvSpPr>
            <a:spLocks noGrp="1"/>
          </p:cNvSpPr>
          <p:nvPr>
            <p:ph type="sldNum" sz="quarter" idx="12"/>
          </p:nvPr>
        </p:nvSpPr>
        <p:spPr/>
        <p:txBody>
          <a:bodyPr/>
          <a:lstStyle/>
          <a:p>
            <a:fld id="{5C0F5203-5564-2846-9C7E-C776E8E5B410}" type="slidenum">
              <a:rPr lang="en-US" smtClean="0"/>
              <a:t>‹#›</a:t>
            </a:fld>
            <a:endParaRPr lang="en-US"/>
          </a:p>
        </p:txBody>
      </p:sp>
    </p:spTree>
    <p:extLst>
      <p:ext uri="{BB962C8B-B14F-4D97-AF65-F5344CB8AC3E}">
        <p14:creationId xmlns:p14="http://schemas.microsoft.com/office/powerpoint/2010/main" val="245741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936F-8FAA-F049-A76D-047B1291DA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CDE47F-AE0D-004D-ABAB-43098B3A0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C05CE-802E-7340-B8C5-0439C801A2DB}"/>
              </a:ext>
            </a:extLst>
          </p:cNvPr>
          <p:cNvSpPr>
            <a:spLocks noGrp="1"/>
          </p:cNvSpPr>
          <p:nvPr>
            <p:ph type="dt" sz="half" idx="10"/>
          </p:nvPr>
        </p:nvSpPr>
        <p:spPr/>
        <p:txBody>
          <a:bodyPr/>
          <a:lstStyle/>
          <a:p>
            <a:fld id="{13324659-FBDE-0E49-94C6-A2ABE43AE4DA}" type="datetimeFigureOut">
              <a:rPr lang="en-US" smtClean="0"/>
              <a:t>5/1/21</a:t>
            </a:fld>
            <a:endParaRPr lang="en-US"/>
          </a:p>
        </p:txBody>
      </p:sp>
      <p:sp>
        <p:nvSpPr>
          <p:cNvPr id="5" name="Footer Placeholder 4">
            <a:extLst>
              <a:ext uri="{FF2B5EF4-FFF2-40B4-BE49-F238E27FC236}">
                <a16:creationId xmlns:a16="http://schemas.microsoft.com/office/drawing/2014/main" id="{46254C4B-C351-D14A-B03F-ADE22F64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1C320-1707-A343-89C5-E062B118FA1C}"/>
              </a:ext>
            </a:extLst>
          </p:cNvPr>
          <p:cNvSpPr>
            <a:spLocks noGrp="1"/>
          </p:cNvSpPr>
          <p:nvPr>
            <p:ph type="sldNum" sz="quarter" idx="12"/>
          </p:nvPr>
        </p:nvSpPr>
        <p:spPr/>
        <p:txBody>
          <a:bodyPr/>
          <a:lstStyle/>
          <a:p>
            <a:fld id="{5C0F5203-5564-2846-9C7E-C776E8E5B410}" type="slidenum">
              <a:rPr lang="en-US" smtClean="0"/>
              <a:t>‹#›</a:t>
            </a:fld>
            <a:endParaRPr lang="en-US"/>
          </a:p>
        </p:txBody>
      </p:sp>
    </p:spTree>
    <p:extLst>
      <p:ext uri="{BB962C8B-B14F-4D97-AF65-F5344CB8AC3E}">
        <p14:creationId xmlns:p14="http://schemas.microsoft.com/office/powerpoint/2010/main" val="222200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0358CB-CD10-7145-9B62-56CF6A4773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B9567-E047-994A-B076-53D7CE8456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348FF-E77E-DE47-A15B-5F91F0A07A4A}"/>
              </a:ext>
            </a:extLst>
          </p:cNvPr>
          <p:cNvSpPr>
            <a:spLocks noGrp="1"/>
          </p:cNvSpPr>
          <p:nvPr>
            <p:ph type="dt" sz="half" idx="10"/>
          </p:nvPr>
        </p:nvSpPr>
        <p:spPr/>
        <p:txBody>
          <a:bodyPr/>
          <a:lstStyle/>
          <a:p>
            <a:fld id="{13324659-FBDE-0E49-94C6-A2ABE43AE4DA}" type="datetimeFigureOut">
              <a:rPr lang="en-US" smtClean="0"/>
              <a:t>5/1/21</a:t>
            </a:fld>
            <a:endParaRPr lang="en-US"/>
          </a:p>
        </p:txBody>
      </p:sp>
      <p:sp>
        <p:nvSpPr>
          <p:cNvPr id="5" name="Footer Placeholder 4">
            <a:extLst>
              <a:ext uri="{FF2B5EF4-FFF2-40B4-BE49-F238E27FC236}">
                <a16:creationId xmlns:a16="http://schemas.microsoft.com/office/drawing/2014/main" id="{549A2686-040E-4149-B124-E9C1AD0EB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ADEA8-A208-154F-8C17-E5BD25313252}"/>
              </a:ext>
            </a:extLst>
          </p:cNvPr>
          <p:cNvSpPr>
            <a:spLocks noGrp="1"/>
          </p:cNvSpPr>
          <p:nvPr>
            <p:ph type="sldNum" sz="quarter" idx="12"/>
          </p:nvPr>
        </p:nvSpPr>
        <p:spPr/>
        <p:txBody>
          <a:bodyPr/>
          <a:lstStyle/>
          <a:p>
            <a:fld id="{5C0F5203-5564-2846-9C7E-C776E8E5B410}" type="slidenum">
              <a:rPr lang="en-US" smtClean="0"/>
              <a:t>‹#›</a:t>
            </a:fld>
            <a:endParaRPr lang="en-US"/>
          </a:p>
        </p:txBody>
      </p:sp>
    </p:spTree>
    <p:extLst>
      <p:ext uri="{BB962C8B-B14F-4D97-AF65-F5344CB8AC3E}">
        <p14:creationId xmlns:p14="http://schemas.microsoft.com/office/powerpoint/2010/main" val="3497427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573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357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11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67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CLICK TO EDIT MASTER </a:t>
            </a:r>
            <a:br>
              <a:rPr lang="en-US" dirty="0"/>
            </a:br>
            <a:r>
              <a:rPr lang="en-US" dirty="0"/>
              <a:t>TITLE STYLE</a:t>
            </a:r>
            <a:endParaRPr lang="pt-BR"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4110016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8457" y="905069"/>
            <a:ext cx="2323323" cy="5085184"/>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pt-BR" dirty="0"/>
          </a:p>
        </p:txBody>
      </p:sp>
    </p:spTree>
    <p:extLst>
      <p:ext uri="{BB962C8B-B14F-4D97-AF65-F5344CB8AC3E}">
        <p14:creationId xmlns:p14="http://schemas.microsoft.com/office/powerpoint/2010/main" val="117749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pt-BR"/>
          </a:p>
        </p:txBody>
      </p:sp>
      <p:sp>
        <p:nvSpPr>
          <p:cNvPr id="3" name="Content Placeholder 2"/>
          <p:cNvSpPr>
            <a:spLocks noGrp="1"/>
          </p:cNvSpPr>
          <p:nvPr>
            <p:ph idx="1"/>
          </p:nvPr>
        </p:nvSpPr>
        <p:spPr>
          <a:xfrm>
            <a:off x="838200" y="2015411"/>
            <a:ext cx="10515600" cy="4161551"/>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1886475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a:t>Click to edit Master title style</a:t>
            </a:r>
            <a:endParaRPr lang="pt-BR"/>
          </a:p>
        </p:txBody>
      </p:sp>
      <p:sp>
        <p:nvSpPr>
          <p:cNvPr id="3" name="Content Placeholder 2"/>
          <p:cNvSpPr>
            <a:spLocks noGrp="1"/>
          </p:cNvSpPr>
          <p:nvPr>
            <p:ph idx="1"/>
          </p:nvPr>
        </p:nvSpPr>
        <p:spPr>
          <a:xfrm>
            <a:off x="838200" y="2015411"/>
            <a:ext cx="10515600" cy="4161551"/>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847591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20CC2-24C4-1C43-8587-728FF8E02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A1838-B30A-2B4A-8AEC-B59EB5B3D1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718A7-4790-5C4A-B71D-24C25D20F327}"/>
              </a:ext>
            </a:extLst>
          </p:cNvPr>
          <p:cNvSpPr>
            <a:spLocks noGrp="1"/>
          </p:cNvSpPr>
          <p:nvPr>
            <p:ph type="dt" sz="half" idx="10"/>
          </p:nvPr>
        </p:nvSpPr>
        <p:spPr/>
        <p:txBody>
          <a:bodyPr/>
          <a:lstStyle/>
          <a:p>
            <a:fld id="{13324659-FBDE-0E49-94C6-A2ABE43AE4DA}" type="datetimeFigureOut">
              <a:rPr lang="en-US" smtClean="0"/>
              <a:t>5/1/21</a:t>
            </a:fld>
            <a:endParaRPr lang="en-US"/>
          </a:p>
        </p:txBody>
      </p:sp>
      <p:sp>
        <p:nvSpPr>
          <p:cNvPr id="5" name="Footer Placeholder 4">
            <a:extLst>
              <a:ext uri="{FF2B5EF4-FFF2-40B4-BE49-F238E27FC236}">
                <a16:creationId xmlns:a16="http://schemas.microsoft.com/office/drawing/2014/main" id="{BB41488E-50CB-9D43-93B9-E99F368D8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589D-7AF1-DE4E-9EF4-55397A697F00}"/>
              </a:ext>
            </a:extLst>
          </p:cNvPr>
          <p:cNvSpPr>
            <a:spLocks noGrp="1"/>
          </p:cNvSpPr>
          <p:nvPr>
            <p:ph type="sldNum" sz="quarter" idx="12"/>
          </p:nvPr>
        </p:nvSpPr>
        <p:spPr/>
        <p:txBody>
          <a:bodyPr/>
          <a:lstStyle/>
          <a:p>
            <a:fld id="{5C0F5203-5564-2846-9C7E-C776E8E5B410}" type="slidenum">
              <a:rPr lang="en-US" smtClean="0"/>
              <a:t>‹#›</a:t>
            </a:fld>
            <a:endParaRPr lang="en-US"/>
          </a:p>
        </p:txBody>
      </p:sp>
    </p:spTree>
    <p:extLst>
      <p:ext uri="{BB962C8B-B14F-4D97-AF65-F5344CB8AC3E}">
        <p14:creationId xmlns:p14="http://schemas.microsoft.com/office/powerpoint/2010/main" val="2387263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105" y="365125"/>
            <a:ext cx="11442441" cy="6166304"/>
          </a:xfrm>
          <a:prstGeom prst="rect">
            <a:avLst/>
          </a:prstGeom>
        </p:spPr>
      </p:pic>
      <p:sp>
        <p:nvSpPr>
          <p:cNvPr id="5" name="Rectangle 4"/>
          <p:cNvSpPr/>
          <p:nvPr userDrawn="1"/>
        </p:nvSpPr>
        <p:spPr>
          <a:xfrm>
            <a:off x="764332" y="718457"/>
            <a:ext cx="10663335" cy="5487064"/>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2" name="Title 1"/>
          <p:cNvSpPr>
            <a:spLocks noGrp="1"/>
          </p:cNvSpPr>
          <p:nvPr>
            <p:ph type="title"/>
          </p:nvPr>
        </p:nvSpPr>
        <p:spPr>
          <a:xfrm>
            <a:off x="1129004" y="1165095"/>
            <a:ext cx="9946433" cy="972231"/>
          </a:xfrm>
        </p:spPr>
        <p:txBody>
          <a:bodyPr/>
          <a:lstStyle>
            <a:lvl1pPr algn="l">
              <a:defRPr>
                <a:solidFill>
                  <a:schemeClr val="tx2">
                    <a:lumMod val="75000"/>
                  </a:schemeClr>
                </a:solidFill>
              </a:defRPr>
            </a:lvl1pPr>
          </a:lstStyle>
          <a:p>
            <a:r>
              <a:rPr lang="en-US"/>
              <a:t>Click to edit Master title style</a:t>
            </a:r>
            <a:endParaRPr lang="pt-BR"/>
          </a:p>
        </p:txBody>
      </p:sp>
      <p:sp>
        <p:nvSpPr>
          <p:cNvPr id="3" name="Content Placeholder 2"/>
          <p:cNvSpPr>
            <a:spLocks noGrp="1"/>
          </p:cNvSpPr>
          <p:nvPr>
            <p:ph idx="1"/>
          </p:nvPr>
        </p:nvSpPr>
        <p:spPr>
          <a:xfrm>
            <a:off x="1129004" y="2388636"/>
            <a:ext cx="9946433" cy="3508311"/>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Tree>
    <p:extLst>
      <p:ext uri="{BB962C8B-B14F-4D97-AF65-F5344CB8AC3E}">
        <p14:creationId xmlns:p14="http://schemas.microsoft.com/office/powerpoint/2010/main" val="554452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2155" y="1234330"/>
            <a:ext cx="4410269" cy="2387600"/>
          </a:xfrm>
        </p:spPr>
        <p:txBody>
          <a:bodyPr anchor="b"/>
          <a:lstStyle>
            <a:lvl1pPr algn="l">
              <a:defRPr sz="6000">
                <a:solidFill>
                  <a:schemeClr val="bg1"/>
                </a:solidFill>
              </a:defRPr>
            </a:lvl1pPr>
          </a:lstStyle>
          <a:p>
            <a:r>
              <a:rPr lang="en-US" dirty="0"/>
              <a:t>Click to edit master </a:t>
            </a:r>
            <a:br>
              <a:rPr lang="en-US" dirty="0"/>
            </a:br>
            <a:r>
              <a:rPr lang="en-US" dirty="0"/>
              <a:t>title style</a:t>
            </a:r>
            <a:endParaRPr lang="pt-BR" dirty="0"/>
          </a:p>
        </p:txBody>
      </p:sp>
      <p:sp>
        <p:nvSpPr>
          <p:cNvPr id="3" name="Subtitle 2"/>
          <p:cNvSpPr>
            <a:spLocks noGrp="1"/>
          </p:cNvSpPr>
          <p:nvPr>
            <p:ph type="subTitle" idx="1"/>
          </p:nvPr>
        </p:nvSpPr>
        <p:spPr>
          <a:xfrm>
            <a:off x="992155" y="3974841"/>
            <a:ext cx="4410269" cy="139492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2258925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2790" y="321907"/>
            <a:ext cx="11446344" cy="6199318"/>
          </a:xfrm>
          <a:prstGeom prst="rect">
            <a:avLst/>
          </a:prstGeom>
        </p:spPr>
      </p:pic>
      <p:sp>
        <p:nvSpPr>
          <p:cNvPr id="10" name="Rectangle 9"/>
          <p:cNvSpPr/>
          <p:nvPr userDrawn="1"/>
        </p:nvSpPr>
        <p:spPr>
          <a:xfrm>
            <a:off x="690465" y="662473"/>
            <a:ext cx="7044613" cy="568845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3" name="Content Placeholder 2"/>
          <p:cNvSpPr>
            <a:spLocks noGrp="1"/>
          </p:cNvSpPr>
          <p:nvPr>
            <p:ph idx="1"/>
          </p:nvPr>
        </p:nvSpPr>
        <p:spPr>
          <a:xfrm>
            <a:off x="1091682" y="1073021"/>
            <a:ext cx="6242179" cy="4935893"/>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4670" y="3646443"/>
            <a:ext cx="4084877" cy="2880276"/>
          </a:xfrm>
          <a:prstGeom prst="rect">
            <a:avLst/>
          </a:prstGeom>
        </p:spPr>
      </p:pic>
    </p:spTree>
    <p:extLst>
      <p:ext uri="{BB962C8B-B14F-4D97-AF65-F5344CB8AC3E}">
        <p14:creationId xmlns:p14="http://schemas.microsoft.com/office/powerpoint/2010/main" val="134454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6419461" y="0"/>
            <a:ext cx="5772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ctangle 1"/>
          <p:cNvSpPr/>
          <p:nvPr userDrawn="1"/>
        </p:nvSpPr>
        <p:spPr>
          <a:xfrm>
            <a:off x="6624735" y="401218"/>
            <a:ext cx="5141167" cy="6055566"/>
          </a:xfrm>
          <a:prstGeom prst="rect">
            <a:avLst/>
          </a:prstGeom>
          <a:solidFill>
            <a:srgbClr val="345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ontent Placeholder 2"/>
          <p:cNvSpPr>
            <a:spLocks noGrp="1"/>
          </p:cNvSpPr>
          <p:nvPr>
            <p:ph idx="1"/>
          </p:nvPr>
        </p:nvSpPr>
        <p:spPr>
          <a:xfrm>
            <a:off x="849086" y="877079"/>
            <a:ext cx="5094515" cy="5131836"/>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Content Placeholder 2"/>
          <p:cNvSpPr>
            <a:spLocks noGrp="1"/>
          </p:cNvSpPr>
          <p:nvPr>
            <p:ph idx="10"/>
          </p:nvPr>
        </p:nvSpPr>
        <p:spPr>
          <a:xfrm>
            <a:off x="7004179" y="877079"/>
            <a:ext cx="4382277" cy="51318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Tree>
    <p:extLst>
      <p:ext uri="{BB962C8B-B14F-4D97-AF65-F5344CB8AC3E}">
        <p14:creationId xmlns:p14="http://schemas.microsoft.com/office/powerpoint/2010/main" val="340117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77061" y="2677934"/>
            <a:ext cx="1472682" cy="1502228"/>
          </a:xfrm>
        </p:spPr>
        <p:txBody>
          <a:bodyPr>
            <a:noAutofit/>
          </a:bodyPr>
          <a:lstStyle>
            <a:lvl1pPr algn="ctr">
              <a:defRPr sz="2400" b="1">
                <a:solidFill>
                  <a:schemeClr val="tx2">
                    <a:lumMod val="75000"/>
                  </a:schemeClr>
                </a:solidFill>
              </a:defRPr>
            </a:lvl1pPr>
          </a:lstStyle>
          <a:p>
            <a:r>
              <a:rPr lang="en-US"/>
              <a:t>Click to edit Master title style</a:t>
            </a:r>
            <a:endParaRPr lang="pt-BR"/>
          </a:p>
        </p:txBody>
      </p:sp>
      <p:sp>
        <p:nvSpPr>
          <p:cNvPr id="3" name="Content Placeholder 2"/>
          <p:cNvSpPr>
            <a:spLocks noGrp="1"/>
          </p:cNvSpPr>
          <p:nvPr>
            <p:ph idx="1"/>
          </p:nvPr>
        </p:nvSpPr>
        <p:spPr>
          <a:xfrm>
            <a:off x="520959" y="1240971"/>
            <a:ext cx="8632372" cy="4599992"/>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3062816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6419461" y="0"/>
            <a:ext cx="5772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ctangle 1"/>
          <p:cNvSpPr/>
          <p:nvPr userDrawn="1"/>
        </p:nvSpPr>
        <p:spPr>
          <a:xfrm>
            <a:off x="6624735" y="401218"/>
            <a:ext cx="5141167" cy="6055566"/>
          </a:xfrm>
          <a:prstGeom prst="rect">
            <a:avLst/>
          </a:prstGeom>
          <a:solidFill>
            <a:srgbClr val="345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ontent Placeholder 2"/>
          <p:cNvSpPr>
            <a:spLocks noGrp="1"/>
          </p:cNvSpPr>
          <p:nvPr>
            <p:ph idx="10"/>
          </p:nvPr>
        </p:nvSpPr>
        <p:spPr>
          <a:xfrm>
            <a:off x="7004179" y="877079"/>
            <a:ext cx="4382277" cy="51318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Tree>
    <p:extLst>
      <p:ext uri="{BB962C8B-B14F-4D97-AF65-F5344CB8AC3E}">
        <p14:creationId xmlns:p14="http://schemas.microsoft.com/office/powerpoint/2010/main" val="3720781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6932" y="578498"/>
            <a:ext cx="7949682" cy="5645019"/>
          </a:xfrm>
        </p:spPr>
        <p:txBody>
          <a:bodyPr/>
          <a:lstStyle>
            <a:lvl1pPr algn="r">
              <a:defRPr>
                <a:solidFill>
                  <a:schemeClr val="tx2">
                    <a:lumMod val="75000"/>
                  </a:schemeClr>
                </a:solidFill>
              </a:defRPr>
            </a:lvl1pPr>
            <a:lvl2pPr algn="r">
              <a:defRPr>
                <a:solidFill>
                  <a:schemeClr val="tx2">
                    <a:lumMod val="75000"/>
                  </a:schemeClr>
                </a:solidFill>
              </a:defRPr>
            </a:lvl2pPr>
            <a:lvl3pPr algn="r">
              <a:defRPr>
                <a:solidFill>
                  <a:schemeClr val="tx2">
                    <a:lumMod val="75000"/>
                  </a:schemeClr>
                </a:solidFill>
              </a:defRPr>
            </a:lvl3pPr>
            <a:lvl4pPr algn="r">
              <a:defRPr>
                <a:solidFill>
                  <a:schemeClr val="tx2">
                    <a:lumMod val="75000"/>
                  </a:schemeClr>
                </a:solidFill>
              </a:defRPr>
            </a:lvl4pPr>
            <a:lvl5pPr algn="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2104140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1478" y="550506"/>
            <a:ext cx="1472682" cy="2705878"/>
          </a:xfrm>
        </p:spPr>
        <p:txBody>
          <a:bodyPr>
            <a:noAutofit/>
          </a:bodyPr>
          <a:lstStyle>
            <a:lvl1pPr algn="ctr">
              <a:defRPr sz="2400" b="1">
                <a:solidFill>
                  <a:schemeClr val="bg1"/>
                </a:solidFill>
              </a:defRPr>
            </a:lvl1pPr>
          </a:lstStyle>
          <a:p>
            <a:r>
              <a:rPr lang="en-US"/>
              <a:t>Click to edit Master title style</a:t>
            </a:r>
            <a:endParaRPr lang="pt-BR"/>
          </a:p>
        </p:txBody>
      </p:sp>
      <p:sp>
        <p:nvSpPr>
          <p:cNvPr id="3" name="Content Placeholder 2"/>
          <p:cNvSpPr>
            <a:spLocks noGrp="1"/>
          </p:cNvSpPr>
          <p:nvPr>
            <p:ph idx="1"/>
          </p:nvPr>
        </p:nvSpPr>
        <p:spPr>
          <a:xfrm>
            <a:off x="4262534" y="1129052"/>
            <a:ext cx="6719597" cy="4599992"/>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118174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1355" y="727788"/>
            <a:ext cx="2034074" cy="3051110"/>
          </a:xfrm>
        </p:spPr>
        <p:txBody>
          <a:bodyPr anchor="ctr">
            <a:noAutofit/>
          </a:bodyPr>
          <a:lstStyle>
            <a:lvl1pPr algn="ctr">
              <a:defRPr sz="4400">
                <a:solidFill>
                  <a:schemeClr val="bg1"/>
                </a:solidFill>
              </a:defRPr>
            </a:lvl1pPr>
          </a:lstStyle>
          <a:p>
            <a:r>
              <a:rPr lang="en-US" dirty="0"/>
              <a:t>Click to edit master </a:t>
            </a:r>
            <a:br>
              <a:rPr lang="en-US" dirty="0"/>
            </a:br>
            <a:r>
              <a:rPr lang="en-US" dirty="0"/>
              <a:t>title style</a:t>
            </a:r>
            <a:endParaRPr lang="pt-BR" dirty="0"/>
          </a:p>
        </p:txBody>
      </p:sp>
      <p:sp>
        <p:nvSpPr>
          <p:cNvPr id="3" name="Subtitle 2"/>
          <p:cNvSpPr>
            <a:spLocks noGrp="1"/>
          </p:cNvSpPr>
          <p:nvPr>
            <p:ph type="subTitle" idx="1"/>
          </p:nvPr>
        </p:nvSpPr>
        <p:spPr>
          <a:xfrm>
            <a:off x="6223518" y="877078"/>
            <a:ext cx="4907902" cy="1394926"/>
          </a:xfrm>
        </p:spPr>
        <p:txBody>
          <a:bodyPr anchor="ctr"/>
          <a:lstStyle>
            <a:lvl1pPr marL="0" indent="0" algn="l">
              <a:buNone/>
              <a:defRPr sz="2400">
                <a:solidFill>
                  <a:schemeClr val="tx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2185933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804" y="578498"/>
            <a:ext cx="7203233" cy="5645019"/>
          </a:xfrm>
        </p:spPr>
        <p:txBody>
          <a:bodyPr/>
          <a:lstStyle>
            <a:lvl1pPr algn="l">
              <a:defRPr>
                <a:solidFill>
                  <a:schemeClr val="tx2">
                    <a:lumMod val="75000"/>
                  </a:schemeClr>
                </a:solidFill>
              </a:defRPr>
            </a:lvl1pPr>
            <a:lvl2pPr algn="l">
              <a:defRPr>
                <a:solidFill>
                  <a:schemeClr val="tx2">
                    <a:lumMod val="75000"/>
                  </a:schemeClr>
                </a:solidFill>
              </a:defRPr>
            </a:lvl2pPr>
            <a:lvl3pPr algn="l">
              <a:defRPr>
                <a:solidFill>
                  <a:schemeClr val="tx2">
                    <a:lumMod val="75000"/>
                  </a:schemeClr>
                </a:solidFill>
              </a:defRPr>
            </a:lvl3pPr>
            <a:lvl4pPr algn="l">
              <a:defRPr>
                <a:solidFill>
                  <a:schemeClr val="tx2">
                    <a:lumMod val="75000"/>
                  </a:schemeClr>
                </a:solidFill>
              </a:defRPr>
            </a:lvl4pPr>
            <a:lvl5pPr algn="l">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11134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BCA5-C3A3-BF44-BAE7-DCB35A58AC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804A6E-B357-7A42-BA44-2D01637EE4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B73311-1CF3-2544-9538-D8245AA4732B}"/>
              </a:ext>
            </a:extLst>
          </p:cNvPr>
          <p:cNvSpPr>
            <a:spLocks noGrp="1"/>
          </p:cNvSpPr>
          <p:nvPr>
            <p:ph type="dt" sz="half" idx="10"/>
          </p:nvPr>
        </p:nvSpPr>
        <p:spPr/>
        <p:txBody>
          <a:bodyPr/>
          <a:lstStyle/>
          <a:p>
            <a:fld id="{13324659-FBDE-0E49-94C6-A2ABE43AE4DA}" type="datetimeFigureOut">
              <a:rPr lang="en-US" smtClean="0"/>
              <a:t>5/1/21</a:t>
            </a:fld>
            <a:endParaRPr lang="en-US"/>
          </a:p>
        </p:txBody>
      </p:sp>
      <p:sp>
        <p:nvSpPr>
          <p:cNvPr id="5" name="Footer Placeholder 4">
            <a:extLst>
              <a:ext uri="{FF2B5EF4-FFF2-40B4-BE49-F238E27FC236}">
                <a16:creationId xmlns:a16="http://schemas.microsoft.com/office/drawing/2014/main" id="{27A106AC-BC9F-7145-9AA4-150CF2936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41459-2D7D-2B4A-815B-CFA056B797F7}"/>
              </a:ext>
            </a:extLst>
          </p:cNvPr>
          <p:cNvSpPr>
            <a:spLocks noGrp="1"/>
          </p:cNvSpPr>
          <p:nvPr>
            <p:ph type="sldNum" sz="quarter" idx="12"/>
          </p:nvPr>
        </p:nvSpPr>
        <p:spPr/>
        <p:txBody>
          <a:bodyPr/>
          <a:lstStyle/>
          <a:p>
            <a:fld id="{5C0F5203-5564-2846-9C7E-C776E8E5B410}" type="slidenum">
              <a:rPr lang="en-US" smtClean="0"/>
              <a:t>‹#›</a:t>
            </a:fld>
            <a:endParaRPr lang="en-US"/>
          </a:p>
        </p:txBody>
      </p:sp>
    </p:spTree>
    <p:extLst>
      <p:ext uri="{BB962C8B-B14F-4D97-AF65-F5344CB8AC3E}">
        <p14:creationId xmlns:p14="http://schemas.microsoft.com/office/powerpoint/2010/main" val="1970826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60636" y="541176"/>
            <a:ext cx="4702627" cy="1427583"/>
          </a:xfrm>
        </p:spPr>
        <p:txBody>
          <a:bodyPr anchor="ctr">
            <a:noAutofit/>
          </a:bodyPr>
          <a:lstStyle>
            <a:lvl1pPr algn="ctr">
              <a:defRPr sz="4000">
                <a:solidFill>
                  <a:schemeClr val="bg1"/>
                </a:solidFill>
              </a:defRPr>
            </a:lvl1pPr>
          </a:lstStyle>
          <a:p>
            <a:r>
              <a:rPr lang="en-US" dirty="0"/>
              <a:t>Click to edit master </a:t>
            </a:r>
            <a:br>
              <a:rPr lang="en-US" dirty="0"/>
            </a:br>
            <a:r>
              <a:rPr lang="en-US" dirty="0"/>
              <a:t>title style</a:t>
            </a:r>
            <a:endParaRPr lang="pt-BR" dirty="0"/>
          </a:p>
        </p:txBody>
      </p:sp>
      <p:sp>
        <p:nvSpPr>
          <p:cNvPr id="3" name="Subtitle 2"/>
          <p:cNvSpPr>
            <a:spLocks noGrp="1"/>
          </p:cNvSpPr>
          <p:nvPr>
            <p:ph type="subTitle" idx="1"/>
          </p:nvPr>
        </p:nvSpPr>
        <p:spPr>
          <a:xfrm>
            <a:off x="7100595" y="3174740"/>
            <a:ext cx="4562669" cy="3160745"/>
          </a:xfrm>
        </p:spPr>
        <p:txBody>
          <a:bodyPr anchor="t"/>
          <a:lstStyle>
            <a:lvl1pPr marL="0" indent="0" algn="ctr">
              <a:buNone/>
              <a:defRPr sz="2400">
                <a:solidFill>
                  <a:schemeClr val="tx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4065304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805" y="578498"/>
            <a:ext cx="5691674" cy="5645019"/>
          </a:xfrm>
        </p:spPr>
        <p:txBody>
          <a:bodyPr/>
          <a:lstStyle>
            <a:lvl1pPr algn="l">
              <a:defRPr>
                <a:solidFill>
                  <a:schemeClr val="tx2">
                    <a:lumMod val="75000"/>
                  </a:schemeClr>
                </a:solidFill>
              </a:defRPr>
            </a:lvl1pPr>
            <a:lvl2pPr algn="l">
              <a:defRPr>
                <a:solidFill>
                  <a:schemeClr val="tx2">
                    <a:lumMod val="75000"/>
                  </a:schemeClr>
                </a:solidFill>
              </a:defRPr>
            </a:lvl2pPr>
            <a:lvl3pPr algn="l">
              <a:defRPr>
                <a:solidFill>
                  <a:schemeClr val="tx2">
                    <a:lumMod val="75000"/>
                  </a:schemeClr>
                </a:solidFill>
              </a:defRPr>
            </a:lvl3pPr>
            <a:lvl4pPr algn="l">
              <a:defRPr>
                <a:solidFill>
                  <a:schemeClr val="tx2">
                    <a:lumMod val="75000"/>
                  </a:schemeClr>
                </a:solidFill>
              </a:defRPr>
            </a:lvl4pPr>
            <a:lvl5pPr algn="l">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3062321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08711" y="765110"/>
            <a:ext cx="4851918" cy="5318449"/>
          </a:xfrm>
        </p:spPr>
        <p:txBody>
          <a:bodyPr anchor="ctr"/>
          <a:lstStyle>
            <a:lvl1pPr marL="0" indent="0" algn="ctr">
              <a:buNone/>
              <a:defRPr sz="2400">
                <a:solidFill>
                  <a:schemeClr val="tx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3078450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6932" y="578498"/>
            <a:ext cx="7949682" cy="5645019"/>
          </a:xfrm>
        </p:spPr>
        <p:txBody>
          <a:bodyPr/>
          <a:lstStyle>
            <a:lvl1pPr algn="r">
              <a:defRPr>
                <a:solidFill>
                  <a:schemeClr val="tx2">
                    <a:lumMod val="75000"/>
                  </a:schemeClr>
                </a:solidFill>
              </a:defRPr>
            </a:lvl1pPr>
            <a:lvl2pPr algn="r">
              <a:defRPr>
                <a:solidFill>
                  <a:schemeClr val="tx2">
                    <a:lumMod val="75000"/>
                  </a:schemeClr>
                </a:solidFill>
              </a:defRPr>
            </a:lvl2pPr>
            <a:lvl3pPr algn="r">
              <a:defRPr>
                <a:solidFill>
                  <a:schemeClr val="tx2">
                    <a:lumMod val="75000"/>
                  </a:schemeClr>
                </a:solidFill>
              </a:defRPr>
            </a:lvl3pPr>
            <a:lvl4pPr algn="r">
              <a:defRPr>
                <a:solidFill>
                  <a:schemeClr val="tx2">
                    <a:lumMod val="75000"/>
                  </a:schemeClr>
                </a:solidFill>
              </a:defRPr>
            </a:lvl4pPr>
            <a:lvl5pPr algn="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2841976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6286" y="550506"/>
            <a:ext cx="1660849" cy="2705878"/>
          </a:xfrm>
        </p:spPr>
        <p:txBody>
          <a:bodyPr>
            <a:noAutofit/>
          </a:bodyPr>
          <a:lstStyle>
            <a:lvl1pPr algn="ctr">
              <a:defRPr sz="2800" b="1">
                <a:solidFill>
                  <a:schemeClr val="bg1"/>
                </a:solidFill>
              </a:defRPr>
            </a:lvl1pPr>
          </a:lstStyle>
          <a:p>
            <a:r>
              <a:rPr lang="en-US"/>
              <a:t>Click to edit Master title style</a:t>
            </a:r>
            <a:endParaRPr lang="pt-BR"/>
          </a:p>
        </p:txBody>
      </p:sp>
      <p:sp>
        <p:nvSpPr>
          <p:cNvPr id="3" name="Content Placeholder 2"/>
          <p:cNvSpPr>
            <a:spLocks noGrp="1"/>
          </p:cNvSpPr>
          <p:nvPr>
            <p:ph idx="1"/>
          </p:nvPr>
        </p:nvSpPr>
        <p:spPr>
          <a:xfrm>
            <a:off x="7725747" y="755781"/>
            <a:ext cx="3676260" cy="5486400"/>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Tree>
    <p:extLst>
      <p:ext uri="{BB962C8B-B14F-4D97-AF65-F5344CB8AC3E}">
        <p14:creationId xmlns:p14="http://schemas.microsoft.com/office/powerpoint/2010/main" val="1331440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90254" y="989045"/>
            <a:ext cx="5206481" cy="4823926"/>
          </a:xfrm>
        </p:spPr>
        <p:txBody>
          <a:bodyPr anchor="ctr"/>
          <a:lstStyle>
            <a:lvl1pPr marL="0" indent="0" algn="ctr">
              <a:buNone/>
              <a:defRPr sz="2400">
                <a:solidFill>
                  <a:schemeClr val="tx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1841130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4482" y="737118"/>
            <a:ext cx="2911151" cy="5579706"/>
          </a:xfrm>
        </p:spPr>
        <p:txBody>
          <a:bodyPr anchor="ctr"/>
          <a:lstStyle>
            <a:lvl1pPr marL="0" indent="0" algn="ctr">
              <a:buNone/>
              <a:defRPr sz="2400">
                <a:solidFill>
                  <a:schemeClr val="tx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3526468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805" y="578498"/>
            <a:ext cx="5990252" cy="5645019"/>
          </a:xfrm>
        </p:spPr>
        <p:txBody>
          <a:bodyPr/>
          <a:lstStyle>
            <a:lvl1pPr algn="l">
              <a:defRPr>
                <a:solidFill>
                  <a:schemeClr val="tx2">
                    <a:lumMod val="75000"/>
                  </a:schemeClr>
                </a:solidFill>
              </a:defRPr>
            </a:lvl1pPr>
            <a:lvl2pPr algn="l">
              <a:defRPr>
                <a:solidFill>
                  <a:schemeClr val="tx2">
                    <a:lumMod val="75000"/>
                  </a:schemeClr>
                </a:solidFill>
              </a:defRPr>
            </a:lvl2pPr>
            <a:lvl3pPr algn="l">
              <a:defRPr>
                <a:solidFill>
                  <a:schemeClr val="tx2">
                    <a:lumMod val="75000"/>
                  </a:schemeClr>
                </a:solidFill>
              </a:defRPr>
            </a:lvl3pPr>
            <a:lvl4pPr algn="l">
              <a:defRPr>
                <a:solidFill>
                  <a:schemeClr val="tx2">
                    <a:lumMod val="75000"/>
                  </a:schemeClr>
                </a:solidFill>
              </a:defRPr>
            </a:lvl4pPr>
            <a:lvl5pPr algn="l">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113579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0537A-460C-449B-8C4B-B52FAFD33126}" type="datetimeFigureOut">
              <a:rPr lang="pt-BR" smtClean="0"/>
              <a:t>01/05/2021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2614693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p:cNvSpPr>
            <a:spLocks noGrp="1"/>
          </p:cNvSpPr>
          <p:nvPr>
            <p:ph type="dt" sz="half" idx="10"/>
          </p:nvPr>
        </p:nvSpPr>
        <p:spPr/>
        <p:txBody>
          <a:bodyPr/>
          <a:lstStyle/>
          <a:p>
            <a:fld id="{CA80537A-460C-449B-8C4B-B52FAFD33126}" type="datetimeFigureOut">
              <a:rPr lang="pt-BR" smtClean="0"/>
              <a:t>01/05/2021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1101697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9218-1B7F-8348-8C76-CDE76434F4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8423F2-2650-8242-8473-2C6040329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87EBE-D726-0A49-B4E0-6DEC383589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37308E-1595-034D-874E-D7F0DA805144}"/>
              </a:ext>
            </a:extLst>
          </p:cNvPr>
          <p:cNvSpPr>
            <a:spLocks noGrp="1"/>
          </p:cNvSpPr>
          <p:nvPr>
            <p:ph type="dt" sz="half" idx="10"/>
          </p:nvPr>
        </p:nvSpPr>
        <p:spPr/>
        <p:txBody>
          <a:bodyPr/>
          <a:lstStyle/>
          <a:p>
            <a:fld id="{13324659-FBDE-0E49-94C6-A2ABE43AE4DA}" type="datetimeFigureOut">
              <a:rPr lang="en-US" smtClean="0"/>
              <a:t>5/1/21</a:t>
            </a:fld>
            <a:endParaRPr lang="en-US"/>
          </a:p>
        </p:txBody>
      </p:sp>
      <p:sp>
        <p:nvSpPr>
          <p:cNvPr id="6" name="Footer Placeholder 5">
            <a:extLst>
              <a:ext uri="{FF2B5EF4-FFF2-40B4-BE49-F238E27FC236}">
                <a16:creationId xmlns:a16="http://schemas.microsoft.com/office/drawing/2014/main" id="{00F5770E-8D30-1C41-8C63-4526E1FDED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D5E5C-5E89-3842-8682-DA64E8C34B42}"/>
              </a:ext>
            </a:extLst>
          </p:cNvPr>
          <p:cNvSpPr>
            <a:spLocks noGrp="1"/>
          </p:cNvSpPr>
          <p:nvPr>
            <p:ph type="sldNum" sz="quarter" idx="12"/>
          </p:nvPr>
        </p:nvSpPr>
        <p:spPr/>
        <p:txBody>
          <a:bodyPr/>
          <a:lstStyle/>
          <a:p>
            <a:fld id="{5C0F5203-5564-2846-9C7E-C776E8E5B410}" type="slidenum">
              <a:rPr lang="en-US" smtClean="0"/>
              <a:t>‹#›</a:t>
            </a:fld>
            <a:endParaRPr lang="en-US"/>
          </a:p>
        </p:txBody>
      </p:sp>
    </p:spTree>
    <p:extLst>
      <p:ext uri="{BB962C8B-B14F-4D97-AF65-F5344CB8AC3E}">
        <p14:creationId xmlns:p14="http://schemas.microsoft.com/office/powerpoint/2010/main" val="37222305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p:cNvSpPr>
            <a:spLocks noGrp="1"/>
          </p:cNvSpPr>
          <p:nvPr>
            <p:ph type="dt" sz="half" idx="10"/>
          </p:nvPr>
        </p:nvSpPr>
        <p:spPr/>
        <p:txBody>
          <a:bodyPr/>
          <a:lstStyle/>
          <a:p>
            <a:fld id="{CA80537A-460C-449B-8C4B-B52FAFD33126}" type="datetimeFigureOut">
              <a:rPr lang="pt-BR" smtClean="0"/>
              <a:t>01/05/2021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634575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p:cNvSpPr>
            <a:spLocks noGrp="1"/>
          </p:cNvSpPr>
          <p:nvPr>
            <p:ph type="dt" sz="half" idx="10"/>
          </p:nvPr>
        </p:nvSpPr>
        <p:spPr/>
        <p:txBody>
          <a:bodyPr/>
          <a:lstStyle/>
          <a:p>
            <a:fld id="{CA80537A-460C-449B-8C4B-B52FAFD33126}" type="datetimeFigureOut">
              <a:rPr lang="pt-BR" smtClean="0"/>
              <a:t>01/05/2021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3388952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0537A-460C-449B-8C4B-B52FAFD33126}" type="datetimeFigureOut">
              <a:rPr lang="pt-BR" smtClean="0"/>
              <a:t>01/05/2021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3862332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0537A-460C-449B-8C4B-B52FAFD33126}" type="datetimeFigureOut">
              <a:rPr lang="pt-BR" smtClean="0"/>
              <a:t>01/05/2021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4012020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0537A-460C-449B-8C4B-B52FAFD33126}" type="datetimeFigureOut">
              <a:rPr lang="pt-BR" smtClean="0"/>
              <a:t>01/05/2021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1805204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CA80537A-460C-449B-8C4B-B52FAFD33126}" type="datetimeFigureOut">
              <a:rPr lang="pt-BR" smtClean="0"/>
              <a:t>01/05/2021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4238419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CA80537A-460C-449B-8C4B-B52FAFD33126}" type="datetimeFigureOut">
              <a:rPr lang="pt-BR" smtClean="0"/>
              <a:t>01/05/2021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2642781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C8C9F0-0C86-3B47-AAF3-B0E311073E6E}" type="datetimeFigureOut">
              <a:rPr lang="en-US" smtClean="0"/>
              <a:t>5/1/21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23129342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8C9F0-0C86-3B47-AAF3-B0E311073E6E}" type="datetimeFigureOut">
              <a:rPr lang="en-US" smtClean="0"/>
              <a:t>5/1/21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2683540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C8C9F0-0C86-3B47-AAF3-B0E311073E6E}" type="datetimeFigureOut">
              <a:rPr lang="en-US" smtClean="0"/>
              <a:t>5/1/21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323891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E0C6-3066-684B-A08B-B4E3E14C6E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8BEEB6-3F8C-0243-BB3A-CD0B8D9FF4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5607C6-8073-D449-8121-80D0E6467D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904A2A-1619-7149-9D1C-572B9E2E92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45B5FA-0717-0A47-9041-92DA98242B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2372C1-12EC-E142-8FD4-1DF50BD82164}"/>
              </a:ext>
            </a:extLst>
          </p:cNvPr>
          <p:cNvSpPr>
            <a:spLocks noGrp="1"/>
          </p:cNvSpPr>
          <p:nvPr>
            <p:ph type="dt" sz="half" idx="10"/>
          </p:nvPr>
        </p:nvSpPr>
        <p:spPr/>
        <p:txBody>
          <a:bodyPr/>
          <a:lstStyle/>
          <a:p>
            <a:fld id="{13324659-FBDE-0E49-94C6-A2ABE43AE4DA}" type="datetimeFigureOut">
              <a:rPr lang="en-US" smtClean="0"/>
              <a:t>5/1/21</a:t>
            </a:fld>
            <a:endParaRPr lang="en-US"/>
          </a:p>
        </p:txBody>
      </p:sp>
      <p:sp>
        <p:nvSpPr>
          <p:cNvPr id="8" name="Footer Placeholder 7">
            <a:extLst>
              <a:ext uri="{FF2B5EF4-FFF2-40B4-BE49-F238E27FC236}">
                <a16:creationId xmlns:a16="http://schemas.microsoft.com/office/drawing/2014/main" id="{AA552577-A117-764F-83BB-5B10D5959F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1D0777-DFE6-384C-AE39-3B0AFBFEE850}"/>
              </a:ext>
            </a:extLst>
          </p:cNvPr>
          <p:cNvSpPr>
            <a:spLocks noGrp="1"/>
          </p:cNvSpPr>
          <p:nvPr>
            <p:ph type="sldNum" sz="quarter" idx="12"/>
          </p:nvPr>
        </p:nvSpPr>
        <p:spPr/>
        <p:txBody>
          <a:bodyPr/>
          <a:lstStyle/>
          <a:p>
            <a:fld id="{5C0F5203-5564-2846-9C7E-C776E8E5B410}" type="slidenum">
              <a:rPr lang="en-US" smtClean="0"/>
              <a:t>‹#›</a:t>
            </a:fld>
            <a:endParaRPr lang="en-US"/>
          </a:p>
        </p:txBody>
      </p:sp>
    </p:spTree>
    <p:extLst>
      <p:ext uri="{BB962C8B-B14F-4D97-AF65-F5344CB8AC3E}">
        <p14:creationId xmlns:p14="http://schemas.microsoft.com/office/powerpoint/2010/main" val="606067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C8C9F0-0C86-3B47-AAF3-B0E311073E6E}" type="datetimeFigureOut">
              <a:rPr lang="en-US" smtClean="0"/>
              <a:t>5/1/21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254931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C8C9F0-0C86-3B47-AAF3-B0E311073E6E}" type="datetimeFigureOut">
              <a:rPr lang="en-US" smtClean="0"/>
              <a:t>5/1/21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800239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C8C9F0-0C86-3B47-AAF3-B0E311073E6E}" type="datetimeFigureOut">
              <a:rPr lang="en-US" smtClean="0"/>
              <a:t>5/1/21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698701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8C9F0-0C86-3B47-AAF3-B0E311073E6E}" type="datetimeFigureOut">
              <a:rPr lang="en-US" smtClean="0"/>
              <a:t>5/1/21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37754550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3C8C9F0-0C86-3B47-AAF3-B0E311073E6E}" type="datetimeFigureOut">
              <a:rPr lang="en-US" smtClean="0"/>
              <a:t>5/1/21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1663873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3C8C9F0-0C86-3B47-AAF3-B0E311073E6E}" type="datetimeFigureOut">
              <a:rPr lang="en-US" smtClean="0"/>
              <a:t>5/1/21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5098187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8C9F0-0C86-3B47-AAF3-B0E311073E6E}" type="datetimeFigureOut">
              <a:rPr lang="en-US" smtClean="0"/>
              <a:t>5/1/21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168532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8C9F0-0C86-3B47-AAF3-B0E311073E6E}" type="datetimeFigureOut">
              <a:rPr lang="en-US" smtClean="0"/>
              <a:t>5/1/21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24921322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445664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191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9FA-7679-A345-B235-59DEEC8C16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7D1D74-613E-F048-8C97-55E347219D0D}"/>
              </a:ext>
            </a:extLst>
          </p:cNvPr>
          <p:cNvSpPr>
            <a:spLocks noGrp="1"/>
          </p:cNvSpPr>
          <p:nvPr>
            <p:ph type="dt" sz="half" idx="10"/>
          </p:nvPr>
        </p:nvSpPr>
        <p:spPr/>
        <p:txBody>
          <a:bodyPr/>
          <a:lstStyle/>
          <a:p>
            <a:fld id="{13324659-FBDE-0E49-94C6-A2ABE43AE4DA}" type="datetimeFigureOut">
              <a:rPr lang="en-US" smtClean="0"/>
              <a:t>5/1/21</a:t>
            </a:fld>
            <a:endParaRPr lang="en-US"/>
          </a:p>
        </p:txBody>
      </p:sp>
      <p:sp>
        <p:nvSpPr>
          <p:cNvPr id="4" name="Footer Placeholder 3">
            <a:extLst>
              <a:ext uri="{FF2B5EF4-FFF2-40B4-BE49-F238E27FC236}">
                <a16:creationId xmlns:a16="http://schemas.microsoft.com/office/drawing/2014/main" id="{E6986825-329E-6244-A066-1F799A527E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9A9421-83F3-2045-A75E-90F455DF8B7E}"/>
              </a:ext>
            </a:extLst>
          </p:cNvPr>
          <p:cNvSpPr>
            <a:spLocks noGrp="1"/>
          </p:cNvSpPr>
          <p:nvPr>
            <p:ph type="sldNum" sz="quarter" idx="12"/>
          </p:nvPr>
        </p:nvSpPr>
        <p:spPr/>
        <p:txBody>
          <a:bodyPr/>
          <a:lstStyle/>
          <a:p>
            <a:fld id="{5C0F5203-5564-2846-9C7E-C776E8E5B410}" type="slidenum">
              <a:rPr lang="en-US" smtClean="0"/>
              <a:t>‹#›</a:t>
            </a:fld>
            <a:endParaRPr lang="en-US"/>
          </a:p>
        </p:txBody>
      </p:sp>
    </p:spTree>
    <p:extLst>
      <p:ext uri="{BB962C8B-B14F-4D97-AF65-F5344CB8AC3E}">
        <p14:creationId xmlns:p14="http://schemas.microsoft.com/office/powerpoint/2010/main" val="4257356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932471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1709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89466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7694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15592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15685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5/1/21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72168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876020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015370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8779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CB8ABF-A79E-0F46-AA98-3CDA10CB6AD2}"/>
              </a:ext>
            </a:extLst>
          </p:cNvPr>
          <p:cNvSpPr>
            <a:spLocks noGrp="1"/>
          </p:cNvSpPr>
          <p:nvPr>
            <p:ph type="dt" sz="half" idx="10"/>
          </p:nvPr>
        </p:nvSpPr>
        <p:spPr/>
        <p:txBody>
          <a:bodyPr/>
          <a:lstStyle/>
          <a:p>
            <a:fld id="{13324659-FBDE-0E49-94C6-A2ABE43AE4DA}" type="datetimeFigureOut">
              <a:rPr lang="en-US" smtClean="0"/>
              <a:t>5/1/21</a:t>
            </a:fld>
            <a:endParaRPr lang="en-US"/>
          </a:p>
        </p:txBody>
      </p:sp>
      <p:sp>
        <p:nvSpPr>
          <p:cNvPr id="3" name="Footer Placeholder 2">
            <a:extLst>
              <a:ext uri="{FF2B5EF4-FFF2-40B4-BE49-F238E27FC236}">
                <a16:creationId xmlns:a16="http://schemas.microsoft.com/office/drawing/2014/main" id="{A61D5EA2-2DB4-254D-B25D-74444763C4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243560-EB64-554D-811C-F389FDEB1233}"/>
              </a:ext>
            </a:extLst>
          </p:cNvPr>
          <p:cNvSpPr>
            <a:spLocks noGrp="1"/>
          </p:cNvSpPr>
          <p:nvPr>
            <p:ph type="sldNum" sz="quarter" idx="12"/>
          </p:nvPr>
        </p:nvSpPr>
        <p:spPr/>
        <p:txBody>
          <a:bodyPr/>
          <a:lstStyle/>
          <a:p>
            <a:fld id="{5C0F5203-5564-2846-9C7E-C776E8E5B410}" type="slidenum">
              <a:rPr lang="en-US" smtClean="0"/>
              <a:t>‹#›</a:t>
            </a:fld>
            <a:endParaRPr lang="en-US"/>
          </a:p>
        </p:txBody>
      </p:sp>
    </p:spTree>
    <p:extLst>
      <p:ext uri="{BB962C8B-B14F-4D97-AF65-F5344CB8AC3E}">
        <p14:creationId xmlns:p14="http://schemas.microsoft.com/office/powerpoint/2010/main" val="36507587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93955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44008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11805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452197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375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98798-9B9E-214E-8338-3034C646C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18E121-5E07-4C40-86B9-3A50788FDF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FB29EA-83EF-5542-A6E6-6FAB0196F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4E49EC-D9DF-FC49-9D69-97E59C889227}"/>
              </a:ext>
            </a:extLst>
          </p:cNvPr>
          <p:cNvSpPr>
            <a:spLocks noGrp="1"/>
          </p:cNvSpPr>
          <p:nvPr>
            <p:ph type="dt" sz="half" idx="10"/>
          </p:nvPr>
        </p:nvSpPr>
        <p:spPr/>
        <p:txBody>
          <a:bodyPr/>
          <a:lstStyle/>
          <a:p>
            <a:fld id="{13324659-FBDE-0E49-94C6-A2ABE43AE4DA}" type="datetimeFigureOut">
              <a:rPr lang="en-US" smtClean="0"/>
              <a:t>5/1/21</a:t>
            </a:fld>
            <a:endParaRPr lang="en-US"/>
          </a:p>
        </p:txBody>
      </p:sp>
      <p:sp>
        <p:nvSpPr>
          <p:cNvPr id="6" name="Footer Placeholder 5">
            <a:extLst>
              <a:ext uri="{FF2B5EF4-FFF2-40B4-BE49-F238E27FC236}">
                <a16:creationId xmlns:a16="http://schemas.microsoft.com/office/drawing/2014/main" id="{66644224-0F8E-324A-A6C6-9296D65C8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A57AA2-B9DD-2844-B2AD-B652ABB58597}"/>
              </a:ext>
            </a:extLst>
          </p:cNvPr>
          <p:cNvSpPr>
            <a:spLocks noGrp="1"/>
          </p:cNvSpPr>
          <p:nvPr>
            <p:ph type="sldNum" sz="quarter" idx="12"/>
          </p:nvPr>
        </p:nvSpPr>
        <p:spPr/>
        <p:txBody>
          <a:bodyPr/>
          <a:lstStyle/>
          <a:p>
            <a:fld id="{5C0F5203-5564-2846-9C7E-C776E8E5B410}" type="slidenum">
              <a:rPr lang="en-US" smtClean="0"/>
              <a:t>‹#›</a:t>
            </a:fld>
            <a:endParaRPr lang="en-US"/>
          </a:p>
        </p:txBody>
      </p:sp>
    </p:spTree>
    <p:extLst>
      <p:ext uri="{BB962C8B-B14F-4D97-AF65-F5344CB8AC3E}">
        <p14:creationId xmlns:p14="http://schemas.microsoft.com/office/powerpoint/2010/main" val="18042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A80A-E4CF-C54D-82B1-65C74EBA4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2CE4CF-3D1A-DD4E-8854-FDB0C8FD1E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96A9AB-0548-F247-85B0-91E84B6E0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6E5D72-FA0C-BE4D-A1CE-481E5553B07C}"/>
              </a:ext>
            </a:extLst>
          </p:cNvPr>
          <p:cNvSpPr>
            <a:spLocks noGrp="1"/>
          </p:cNvSpPr>
          <p:nvPr>
            <p:ph type="dt" sz="half" idx="10"/>
          </p:nvPr>
        </p:nvSpPr>
        <p:spPr/>
        <p:txBody>
          <a:bodyPr/>
          <a:lstStyle/>
          <a:p>
            <a:fld id="{13324659-FBDE-0E49-94C6-A2ABE43AE4DA}" type="datetimeFigureOut">
              <a:rPr lang="en-US" smtClean="0"/>
              <a:t>5/1/21</a:t>
            </a:fld>
            <a:endParaRPr lang="en-US"/>
          </a:p>
        </p:txBody>
      </p:sp>
      <p:sp>
        <p:nvSpPr>
          <p:cNvPr id="6" name="Footer Placeholder 5">
            <a:extLst>
              <a:ext uri="{FF2B5EF4-FFF2-40B4-BE49-F238E27FC236}">
                <a16:creationId xmlns:a16="http://schemas.microsoft.com/office/drawing/2014/main" id="{4EEFB2C3-2083-674C-83B0-9A6BE176A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FE2832-B0D5-2343-B82C-E6517168C4F0}"/>
              </a:ext>
            </a:extLst>
          </p:cNvPr>
          <p:cNvSpPr>
            <a:spLocks noGrp="1"/>
          </p:cNvSpPr>
          <p:nvPr>
            <p:ph type="sldNum" sz="quarter" idx="12"/>
          </p:nvPr>
        </p:nvSpPr>
        <p:spPr/>
        <p:txBody>
          <a:bodyPr/>
          <a:lstStyle/>
          <a:p>
            <a:fld id="{5C0F5203-5564-2846-9C7E-C776E8E5B410}" type="slidenum">
              <a:rPr lang="en-US" smtClean="0"/>
              <a:t>‹#›</a:t>
            </a:fld>
            <a:endParaRPr lang="en-US"/>
          </a:p>
        </p:txBody>
      </p:sp>
    </p:spTree>
    <p:extLst>
      <p:ext uri="{BB962C8B-B14F-4D97-AF65-F5344CB8AC3E}">
        <p14:creationId xmlns:p14="http://schemas.microsoft.com/office/powerpoint/2010/main" val="3234669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heme" Target="../theme/theme2.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4.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0D3744-0ED2-734F-8D84-01D7412F54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C4E72-1EDA-8C4D-9571-6AD513294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3C594-7478-A44B-830F-301799A95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324659-FBDE-0E49-94C6-A2ABE43AE4DA}" type="datetimeFigureOut">
              <a:rPr lang="en-US" smtClean="0"/>
              <a:t>5/1/21</a:t>
            </a:fld>
            <a:endParaRPr lang="en-US"/>
          </a:p>
        </p:txBody>
      </p:sp>
      <p:sp>
        <p:nvSpPr>
          <p:cNvPr id="5" name="Footer Placeholder 4">
            <a:extLst>
              <a:ext uri="{FF2B5EF4-FFF2-40B4-BE49-F238E27FC236}">
                <a16:creationId xmlns:a16="http://schemas.microsoft.com/office/drawing/2014/main" id="{284D77D6-90DB-674D-9EA2-7680A8FB9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2B0750-0543-024E-9205-EA4E7A08D4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0F5203-5564-2846-9C7E-C776E8E5B410}" type="slidenum">
              <a:rPr lang="en-US" smtClean="0"/>
              <a:t>‹#›</a:t>
            </a:fld>
            <a:endParaRPr lang="en-US"/>
          </a:p>
        </p:txBody>
      </p:sp>
    </p:spTree>
    <p:extLst>
      <p:ext uri="{BB962C8B-B14F-4D97-AF65-F5344CB8AC3E}">
        <p14:creationId xmlns:p14="http://schemas.microsoft.com/office/powerpoint/2010/main" val="1951080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0537A-460C-449B-8C4B-B52FAFD33126}" type="datetimeFigureOut">
              <a:rPr lang="pt-BR" smtClean="0"/>
              <a:t>01/05/2021</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666E0-A31C-4652-A299-77D1366653EF}" type="slidenum">
              <a:rPr lang="pt-BR" smtClean="0"/>
              <a:t>‹#›</a:t>
            </a:fld>
            <a:endParaRPr lang="pt-BR"/>
          </a:p>
        </p:txBody>
      </p:sp>
    </p:spTree>
    <p:extLst>
      <p:ext uri="{BB962C8B-B14F-4D97-AF65-F5344CB8AC3E}">
        <p14:creationId xmlns:p14="http://schemas.microsoft.com/office/powerpoint/2010/main" val="99678159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C8C9F0-0C86-3B47-AAF3-B0E311073E6E}" type="datetimeFigureOut">
              <a:rPr lang="en-US" smtClean="0"/>
              <a:t>5/1/21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ADA0345-EE4B-1044-9299-CFBB9B225FB1}" type="slidenum">
              <a:rPr lang="en-US" smtClean="0"/>
              <a:t>‹#›</a:t>
            </a:fld>
            <a:endParaRPr lang="en-US"/>
          </a:p>
        </p:txBody>
      </p:sp>
    </p:spTree>
    <p:extLst>
      <p:ext uri="{BB962C8B-B14F-4D97-AF65-F5344CB8AC3E}">
        <p14:creationId xmlns:p14="http://schemas.microsoft.com/office/powerpoint/2010/main" val="248710402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5/1/21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7758902"/>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53.xml"/></Relationships>
</file>

<file path=ppt/slides/_rels/slide10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9.xml"/><Relationship Id="rId1" Type="http://schemas.openxmlformats.org/officeDocument/2006/relationships/slideLayout" Target="../slideLayouts/slideLayout58.xml"/><Relationship Id="rId4" Type="http://schemas.openxmlformats.org/officeDocument/2006/relationships/image" Target="../media/image65.png"/></Relationships>
</file>

<file path=ppt/slides/_rels/slide10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0.xml"/><Relationship Id="rId1" Type="http://schemas.openxmlformats.org/officeDocument/2006/relationships/slideLayout" Target="../slideLayouts/slideLayout5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4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4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4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320.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47.xml"/><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7.xml"/><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3.xml"/><Relationship Id="rId4" Type="http://schemas.openxmlformats.org/officeDocument/2006/relationships/image" Target="../media/image36.jpg"/></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53.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7" name="Title 1">
            <a:extLst>
              <a:ext uri="{FF2B5EF4-FFF2-40B4-BE49-F238E27FC236}">
                <a16:creationId xmlns:a16="http://schemas.microsoft.com/office/drawing/2014/main" id="{E3D95DE1-94FE-D547-8186-2765B42A15F4}"/>
              </a:ext>
            </a:extLst>
          </p:cNvPr>
          <p:cNvSpPr txBox="1">
            <a:spLocks/>
          </p:cNvSpPr>
          <p:nvPr/>
        </p:nvSpPr>
        <p:spPr>
          <a:xfrm>
            <a:off x="1219200" y="1833676"/>
            <a:ext cx="9753599" cy="3190648"/>
          </a:xfrm>
          <a:prstGeom prst="rect">
            <a:avLst/>
          </a:prstGeom>
        </p:spPr>
        <p:txBody>
          <a:bodyP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sz="6000" b="1" dirty="0">
                <a:solidFill>
                  <a:srgbClr val="C00000"/>
                </a:solidFill>
                <a:latin typeface="Avenir Book" panose="02000503020000020003" pitchFamily="2" charset="0"/>
              </a:rPr>
              <a:t>GROW</a:t>
            </a:r>
          </a:p>
          <a:p>
            <a:r>
              <a:rPr lang="en-US" sz="6000" b="1" dirty="0">
                <a:latin typeface="Avenir Book" panose="02000503020000020003" pitchFamily="2" charset="0"/>
              </a:rPr>
              <a:t>Personal Ministries</a:t>
            </a:r>
          </a:p>
          <a:p>
            <a:r>
              <a:rPr lang="en-US" sz="6000" b="1" dirty="0">
                <a:latin typeface="Avenir Book" panose="02000503020000020003" pitchFamily="2" charset="0"/>
              </a:rPr>
              <a:t>Training and Resources</a:t>
            </a:r>
          </a:p>
        </p:txBody>
      </p:sp>
    </p:spTree>
    <p:extLst>
      <p:ext uri="{BB962C8B-B14F-4D97-AF65-F5344CB8AC3E}">
        <p14:creationId xmlns:p14="http://schemas.microsoft.com/office/powerpoint/2010/main" val="6240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1524000" y="0"/>
            <a:ext cx="9144000" cy="6858000"/>
          </a:xfrm>
          <a:prstGeom prst="rect">
            <a:avLst/>
          </a:prstGeom>
        </p:spPr>
      </p:pic>
      <p:pic>
        <p:nvPicPr>
          <p:cNvPr id="3" name="Picture 2" descr="funn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984" y="1443283"/>
            <a:ext cx="3905443" cy="3905443"/>
          </a:xfrm>
          <a:prstGeom prst="rect">
            <a:avLst/>
          </a:prstGeom>
        </p:spPr>
      </p:pic>
      <p:cxnSp>
        <p:nvCxnSpPr>
          <p:cNvPr id="5" name="Straight Arrow Connector 4"/>
          <p:cNvCxnSpPr/>
          <p:nvPr/>
        </p:nvCxnSpPr>
        <p:spPr>
          <a:xfrm flipH="1">
            <a:off x="7008067" y="862868"/>
            <a:ext cx="1029360" cy="1330923"/>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931601" y="497424"/>
            <a:ext cx="1077463" cy="461665"/>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VBS</a:t>
            </a:r>
          </a:p>
        </p:txBody>
      </p:sp>
      <p:cxnSp>
        <p:nvCxnSpPr>
          <p:cNvPr id="7" name="Straight Arrow Connector 6"/>
          <p:cNvCxnSpPr/>
          <p:nvPr/>
        </p:nvCxnSpPr>
        <p:spPr>
          <a:xfrm>
            <a:off x="3554413" y="942946"/>
            <a:ext cx="1229864" cy="1250845"/>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361515" y="287194"/>
            <a:ext cx="1673915" cy="830997"/>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Cooking School</a:t>
            </a:r>
          </a:p>
        </p:txBody>
      </p:sp>
      <p:cxnSp>
        <p:nvCxnSpPr>
          <p:cNvPr id="9" name="Straight Arrow Connector 8"/>
          <p:cNvCxnSpPr/>
          <p:nvPr/>
        </p:nvCxnSpPr>
        <p:spPr>
          <a:xfrm>
            <a:off x="4574156" y="862868"/>
            <a:ext cx="788856" cy="1196216"/>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43022" y="54716"/>
            <a:ext cx="1305305" cy="1200329"/>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Church Social</a:t>
            </a:r>
          </a:p>
          <a:p>
            <a:pPr defTabSz="457189">
              <a:defRPr/>
            </a:pPr>
            <a:endParaRPr lang="en-US" sz="2400" b="1" dirty="0">
              <a:solidFill>
                <a:srgbClr val="FFFFFF"/>
              </a:solidFill>
              <a:latin typeface="Calibri"/>
            </a:endParaRPr>
          </a:p>
        </p:txBody>
      </p:sp>
      <p:cxnSp>
        <p:nvCxnSpPr>
          <p:cNvPr id="11" name="Straight Arrow Connector 10"/>
          <p:cNvCxnSpPr/>
          <p:nvPr/>
        </p:nvCxnSpPr>
        <p:spPr>
          <a:xfrm flipH="1">
            <a:off x="6440476" y="827897"/>
            <a:ext cx="808096" cy="1231188"/>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440475" y="-3100"/>
            <a:ext cx="2087583" cy="830997"/>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Community   Service</a:t>
            </a:r>
          </a:p>
        </p:txBody>
      </p:sp>
      <p:cxnSp>
        <p:nvCxnSpPr>
          <p:cNvPr id="13" name="Straight Arrow Connector 12"/>
          <p:cNvCxnSpPr/>
          <p:nvPr/>
        </p:nvCxnSpPr>
        <p:spPr>
          <a:xfrm>
            <a:off x="5790149" y="1193617"/>
            <a:ext cx="183987" cy="865467"/>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35622" y="364673"/>
            <a:ext cx="1639999" cy="461665"/>
          </a:xfrm>
          <a:prstGeom prst="rect">
            <a:avLst/>
          </a:prstGeom>
          <a:noFill/>
        </p:spPr>
        <p:txBody>
          <a:bodyPr wrap="square" rtlCol="0">
            <a:spAutoFit/>
          </a:bodyPr>
          <a:lstStyle/>
          <a:p>
            <a:pPr defTabSz="457189">
              <a:defRPr/>
            </a:pPr>
            <a:r>
              <a:rPr lang="en-US" sz="2400" b="1" dirty="0">
                <a:solidFill>
                  <a:srgbClr val="FFFFFF"/>
                </a:solidFill>
                <a:latin typeface="Calibri"/>
              </a:rPr>
              <a:t> </a:t>
            </a:r>
            <a:r>
              <a:rPr lang="en-US" sz="2400" b="1" dirty="0">
                <a:solidFill>
                  <a:srgbClr val="FFFFFF"/>
                </a:solidFill>
                <a:latin typeface="Garamond"/>
                <a:cs typeface="Garamond"/>
              </a:rPr>
              <a:t>Concert</a:t>
            </a:r>
          </a:p>
        </p:txBody>
      </p:sp>
      <p:cxnSp>
        <p:nvCxnSpPr>
          <p:cNvPr id="15" name="Straight Arrow Connector 14"/>
          <p:cNvCxnSpPr/>
          <p:nvPr/>
        </p:nvCxnSpPr>
        <p:spPr>
          <a:xfrm>
            <a:off x="5974136" y="5022626"/>
            <a:ext cx="0" cy="769751"/>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206048" y="5852760"/>
            <a:ext cx="1503793" cy="830997"/>
          </a:xfrm>
          <a:prstGeom prst="rect">
            <a:avLst/>
          </a:prstGeom>
          <a:noFill/>
        </p:spPr>
        <p:txBody>
          <a:bodyPr wrap="square" rtlCol="0">
            <a:spAutoFit/>
          </a:bodyPr>
          <a:lstStyle/>
          <a:p>
            <a:pPr algn="ctr" defTabSz="457189">
              <a:defRPr/>
            </a:pPr>
            <a:r>
              <a:rPr lang="en-US" sz="2400" b="1" dirty="0">
                <a:solidFill>
                  <a:srgbClr val="FFFFFF"/>
                </a:solidFill>
                <a:latin typeface="Garamond"/>
                <a:cs typeface="Garamond"/>
              </a:rPr>
              <a:t>Baptized Disciple</a:t>
            </a:r>
          </a:p>
        </p:txBody>
      </p:sp>
      <p:cxnSp>
        <p:nvCxnSpPr>
          <p:cNvPr id="20" name="Straight Connector 19"/>
          <p:cNvCxnSpPr/>
          <p:nvPr/>
        </p:nvCxnSpPr>
        <p:spPr>
          <a:xfrm>
            <a:off x="5790151" y="3944973"/>
            <a:ext cx="338631" cy="0"/>
          </a:xfrm>
          <a:prstGeom prst="line">
            <a:avLst/>
          </a:prstGeom>
          <a:ln w="127000">
            <a:solidFill>
              <a:srgbClr val="CE110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05547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4271C3FA-B8A5-5D47-95E2-6AA931A3CAD0}"/>
              </a:ext>
            </a:extLst>
          </p:cNvPr>
          <p:cNvPicPr>
            <a:picLocks noChangeAspect="1"/>
          </p:cNvPicPr>
          <p:nvPr/>
        </p:nvPicPr>
        <p:blipFill rotWithShape="1">
          <a:blip r:embed="rId3"/>
          <a:srcRect l="51905" t="1482" r="8912" b="45608"/>
          <a:stretch/>
        </p:blipFill>
        <p:spPr>
          <a:xfrm>
            <a:off x="1926884" y="643467"/>
            <a:ext cx="3202819" cy="5560449"/>
          </a:xfrm>
          <a:prstGeom prst="rect">
            <a:avLst/>
          </a:prstGeom>
        </p:spPr>
      </p:pic>
      <p:pic>
        <p:nvPicPr>
          <p:cNvPr id="7" name="Picture 6">
            <a:extLst>
              <a:ext uri="{FF2B5EF4-FFF2-40B4-BE49-F238E27FC236}">
                <a16:creationId xmlns:a16="http://schemas.microsoft.com/office/drawing/2014/main" id="{562F7C08-37F2-E64C-BFA1-18EDD4BF1CFF}"/>
              </a:ext>
            </a:extLst>
          </p:cNvPr>
          <p:cNvPicPr>
            <a:picLocks noChangeAspect="1"/>
          </p:cNvPicPr>
          <p:nvPr/>
        </p:nvPicPr>
        <p:blipFill rotWithShape="1">
          <a:blip r:embed="rId4"/>
          <a:srcRect l="52029"/>
          <a:stretch/>
        </p:blipFill>
        <p:spPr>
          <a:xfrm>
            <a:off x="7062298" y="998223"/>
            <a:ext cx="3115739" cy="4838806"/>
          </a:xfrm>
          <a:prstGeom prst="rect">
            <a:avLst/>
          </a:prstGeom>
        </p:spPr>
      </p:pic>
    </p:spTree>
    <p:extLst>
      <p:ext uri="{BB962C8B-B14F-4D97-AF65-F5344CB8AC3E}">
        <p14:creationId xmlns:p14="http://schemas.microsoft.com/office/powerpoint/2010/main" val="40243975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3D1BB219-996B-8A44-A084-669B657DF839}"/>
              </a:ext>
            </a:extLst>
          </p:cNvPr>
          <p:cNvPicPr>
            <a:picLocks noChangeAspect="1"/>
          </p:cNvPicPr>
          <p:nvPr/>
        </p:nvPicPr>
        <p:blipFill>
          <a:blip r:embed="rId4"/>
          <a:stretch>
            <a:fillRect/>
          </a:stretch>
        </p:blipFill>
        <p:spPr>
          <a:xfrm>
            <a:off x="3773715" y="352176"/>
            <a:ext cx="4630134" cy="4452053"/>
          </a:xfrm>
          <a:prstGeom prst="rect">
            <a:avLst/>
          </a:prstGeom>
        </p:spPr>
      </p:pic>
      <p:sp>
        <p:nvSpPr>
          <p:cNvPr id="7" name="TextBox 6">
            <a:extLst>
              <a:ext uri="{FF2B5EF4-FFF2-40B4-BE49-F238E27FC236}">
                <a16:creationId xmlns:a16="http://schemas.microsoft.com/office/drawing/2014/main" id="{1D039339-CCA0-124F-B6AD-DAA13ED4B909}"/>
              </a:ext>
            </a:extLst>
          </p:cNvPr>
          <p:cNvSpPr txBox="1"/>
          <p:nvPr/>
        </p:nvSpPr>
        <p:spPr>
          <a:xfrm>
            <a:off x="2003612" y="5338482"/>
            <a:ext cx="8148917" cy="1015663"/>
          </a:xfrm>
          <a:prstGeom prst="rect">
            <a:avLst/>
          </a:prstGeom>
          <a:noFill/>
        </p:spPr>
        <p:txBody>
          <a:bodyPr wrap="square" rtlCol="0">
            <a:spAutoFit/>
          </a:bodyPr>
          <a:lstStyle/>
          <a:p>
            <a:pPr algn="ctr"/>
            <a:r>
              <a:rPr lang="en-US" sz="6000" b="1" dirty="0" err="1">
                <a:solidFill>
                  <a:schemeClr val="bg1"/>
                </a:solidFill>
                <a:latin typeface="Avenir Book" panose="02000503020000020003" pitchFamily="2" charset="0"/>
              </a:rPr>
              <a:t>grow.adventist.org</a:t>
            </a:r>
            <a:endParaRPr lang="en-US" sz="6000" b="1"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54441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524000" y="0"/>
            <a:ext cx="9144000" cy="6858000"/>
          </a:xfrm>
          <a:prstGeom prst="rect">
            <a:avLst/>
          </a:prstGeom>
        </p:spPr>
      </p:pic>
      <p:pic>
        <p:nvPicPr>
          <p:cNvPr id="3" name="Picture 2" descr="funn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984" y="1443283"/>
            <a:ext cx="3905443" cy="3905443"/>
          </a:xfrm>
          <a:prstGeom prst="rect">
            <a:avLst/>
          </a:prstGeom>
        </p:spPr>
      </p:pic>
      <p:cxnSp>
        <p:nvCxnSpPr>
          <p:cNvPr id="5" name="Straight Arrow Connector 4"/>
          <p:cNvCxnSpPr/>
          <p:nvPr/>
        </p:nvCxnSpPr>
        <p:spPr>
          <a:xfrm flipH="1">
            <a:off x="7008067" y="862868"/>
            <a:ext cx="1029360" cy="1330923"/>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931601" y="497424"/>
            <a:ext cx="1077463" cy="461665"/>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VBS</a:t>
            </a:r>
          </a:p>
        </p:txBody>
      </p:sp>
      <p:cxnSp>
        <p:nvCxnSpPr>
          <p:cNvPr id="7" name="Straight Arrow Connector 6"/>
          <p:cNvCxnSpPr/>
          <p:nvPr/>
        </p:nvCxnSpPr>
        <p:spPr>
          <a:xfrm>
            <a:off x="3554413" y="942946"/>
            <a:ext cx="1229864" cy="1250845"/>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361515" y="287194"/>
            <a:ext cx="1673915" cy="830997"/>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Cooking School</a:t>
            </a:r>
          </a:p>
        </p:txBody>
      </p:sp>
      <p:cxnSp>
        <p:nvCxnSpPr>
          <p:cNvPr id="9" name="Straight Arrow Connector 8"/>
          <p:cNvCxnSpPr/>
          <p:nvPr/>
        </p:nvCxnSpPr>
        <p:spPr>
          <a:xfrm>
            <a:off x="4574156" y="862868"/>
            <a:ext cx="788856" cy="1196216"/>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43022" y="54716"/>
            <a:ext cx="1305305" cy="1200329"/>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Church Social</a:t>
            </a:r>
          </a:p>
          <a:p>
            <a:pPr defTabSz="457189">
              <a:defRPr/>
            </a:pPr>
            <a:endParaRPr lang="en-US" sz="2400" b="1" dirty="0">
              <a:solidFill>
                <a:srgbClr val="FFFFFF"/>
              </a:solidFill>
              <a:latin typeface="Calibri"/>
            </a:endParaRPr>
          </a:p>
        </p:txBody>
      </p:sp>
      <p:cxnSp>
        <p:nvCxnSpPr>
          <p:cNvPr id="11" name="Straight Arrow Connector 10"/>
          <p:cNvCxnSpPr/>
          <p:nvPr/>
        </p:nvCxnSpPr>
        <p:spPr>
          <a:xfrm flipH="1">
            <a:off x="6440476" y="827897"/>
            <a:ext cx="808096" cy="1231188"/>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440475" y="-3100"/>
            <a:ext cx="2087583" cy="830997"/>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Community   Service</a:t>
            </a:r>
          </a:p>
        </p:txBody>
      </p:sp>
      <p:cxnSp>
        <p:nvCxnSpPr>
          <p:cNvPr id="13" name="Straight Arrow Connector 12"/>
          <p:cNvCxnSpPr/>
          <p:nvPr/>
        </p:nvCxnSpPr>
        <p:spPr>
          <a:xfrm>
            <a:off x="5790149" y="1193617"/>
            <a:ext cx="183987" cy="865467"/>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35622" y="364673"/>
            <a:ext cx="1639999" cy="461665"/>
          </a:xfrm>
          <a:prstGeom prst="rect">
            <a:avLst/>
          </a:prstGeom>
          <a:noFill/>
        </p:spPr>
        <p:txBody>
          <a:bodyPr wrap="square" rtlCol="0">
            <a:spAutoFit/>
          </a:bodyPr>
          <a:lstStyle/>
          <a:p>
            <a:pPr defTabSz="457189">
              <a:defRPr/>
            </a:pPr>
            <a:r>
              <a:rPr lang="en-US" sz="2400" b="1" dirty="0">
                <a:solidFill>
                  <a:srgbClr val="FFFFFF"/>
                </a:solidFill>
                <a:latin typeface="Calibri"/>
              </a:rPr>
              <a:t> </a:t>
            </a:r>
            <a:r>
              <a:rPr lang="en-US" sz="2400" b="1" dirty="0">
                <a:solidFill>
                  <a:srgbClr val="FFFFFF"/>
                </a:solidFill>
                <a:latin typeface="Garamond"/>
                <a:cs typeface="Garamond"/>
              </a:rPr>
              <a:t>Concert</a:t>
            </a:r>
          </a:p>
        </p:txBody>
      </p:sp>
      <p:cxnSp>
        <p:nvCxnSpPr>
          <p:cNvPr id="15" name="Straight Arrow Connector 14"/>
          <p:cNvCxnSpPr/>
          <p:nvPr/>
        </p:nvCxnSpPr>
        <p:spPr>
          <a:xfrm>
            <a:off x="5974136" y="5022626"/>
            <a:ext cx="0" cy="769751"/>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206048" y="5852760"/>
            <a:ext cx="1503793" cy="830997"/>
          </a:xfrm>
          <a:prstGeom prst="rect">
            <a:avLst/>
          </a:prstGeom>
          <a:noFill/>
        </p:spPr>
        <p:txBody>
          <a:bodyPr wrap="square" rtlCol="0">
            <a:spAutoFit/>
          </a:bodyPr>
          <a:lstStyle/>
          <a:p>
            <a:pPr algn="ctr" defTabSz="457189">
              <a:defRPr/>
            </a:pPr>
            <a:r>
              <a:rPr lang="en-US" sz="2400" b="1" dirty="0">
                <a:solidFill>
                  <a:srgbClr val="FFFFFF"/>
                </a:solidFill>
                <a:latin typeface="Garamond"/>
                <a:cs typeface="Garamond"/>
              </a:rPr>
              <a:t>Baptized Disciple</a:t>
            </a:r>
          </a:p>
        </p:txBody>
      </p:sp>
      <p:sp>
        <p:nvSpPr>
          <p:cNvPr id="17" name="Oval 16"/>
          <p:cNvSpPr/>
          <p:nvPr/>
        </p:nvSpPr>
        <p:spPr>
          <a:xfrm>
            <a:off x="5206047" y="3944974"/>
            <a:ext cx="1489119" cy="269415"/>
          </a:xfrm>
          <a:prstGeom prst="ellipse">
            <a:avLst/>
          </a:prstGeom>
          <a:noFill/>
          <a:ln w="63500">
            <a:solidFill>
              <a:srgbClr val="F2F1C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cxnSp>
        <p:nvCxnSpPr>
          <p:cNvPr id="18" name="Straight Arrow Connector 17"/>
          <p:cNvCxnSpPr/>
          <p:nvPr/>
        </p:nvCxnSpPr>
        <p:spPr>
          <a:xfrm flipH="1">
            <a:off x="3400493" y="4291363"/>
            <a:ext cx="1805556" cy="1250845"/>
          </a:xfrm>
          <a:prstGeom prst="straightConnector1">
            <a:avLst/>
          </a:prstGeom>
          <a:ln w="50800">
            <a:solidFill>
              <a:srgbClr val="F2F1C5"/>
            </a:solidFill>
            <a:tailEnd type="triangle" w="lg" len="lg"/>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726577" y="5348725"/>
            <a:ext cx="2116447" cy="1077218"/>
          </a:xfrm>
          <a:prstGeom prst="rect">
            <a:avLst/>
          </a:prstGeom>
          <a:noFill/>
        </p:spPr>
        <p:txBody>
          <a:bodyPr wrap="square" rtlCol="0">
            <a:spAutoFit/>
          </a:bodyPr>
          <a:lstStyle/>
          <a:p>
            <a:pPr algn="ctr" defTabSz="457189">
              <a:defRPr/>
            </a:pPr>
            <a:r>
              <a:rPr lang="en-US" sz="3200" b="1" dirty="0">
                <a:solidFill>
                  <a:srgbClr val="FFFFFF"/>
                </a:solidFill>
                <a:latin typeface="Garamond"/>
                <a:cs typeface="Garamond"/>
              </a:rPr>
              <a:t>Bible Studies</a:t>
            </a:r>
          </a:p>
        </p:txBody>
      </p:sp>
      <p:cxnSp>
        <p:nvCxnSpPr>
          <p:cNvPr id="20" name="Straight Connector 19"/>
          <p:cNvCxnSpPr/>
          <p:nvPr/>
        </p:nvCxnSpPr>
        <p:spPr>
          <a:xfrm>
            <a:off x="5790151" y="3944973"/>
            <a:ext cx="338631" cy="0"/>
          </a:xfrm>
          <a:prstGeom prst="line">
            <a:avLst/>
          </a:prstGeom>
          <a:ln w="127000">
            <a:solidFill>
              <a:srgbClr val="CE110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826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18443" y="2052559"/>
            <a:ext cx="11118623" cy="2308324"/>
          </a:xfrm>
          <a:prstGeom prst="rect">
            <a:avLst/>
          </a:prstGeom>
          <a:noFill/>
        </p:spPr>
        <p:txBody>
          <a:bodyPr wrap="square" rtlCol="0">
            <a:spAutoFit/>
          </a:bodyPr>
          <a:lstStyle/>
          <a:p>
            <a:pPr defTabSz="609585">
              <a:defRPr/>
            </a:pPr>
            <a:r>
              <a:rPr lang="en-US" sz="3600" dirty="0">
                <a:solidFill>
                  <a:prstClr val="black"/>
                </a:solidFill>
                <a:latin typeface="Avenir Book"/>
                <a:cs typeface="Avenir Book"/>
              </a:rPr>
              <a:t>“There are those in the world who are reading the Scriptures, but who cannot understand their import. </a:t>
            </a:r>
            <a:r>
              <a:rPr lang="en-US" sz="3600" dirty="0">
                <a:solidFill>
                  <a:prstClr val="black"/>
                </a:solidFill>
                <a:latin typeface="Avenir Book" panose="02000503020000020003" pitchFamily="2" charset="0"/>
                <a:cs typeface="Avenir Book"/>
              </a:rPr>
              <a:t>The men and women who have a knowledge of God </a:t>
            </a:r>
            <a:r>
              <a:rPr lang="en-US" sz="3600" b="1" dirty="0">
                <a:solidFill>
                  <a:srgbClr val="C00000"/>
                </a:solidFill>
                <a:latin typeface="Avenir Book" panose="02000503020000020003" pitchFamily="2" charset="0"/>
                <a:cs typeface="Avenir Book"/>
              </a:rPr>
              <a:t>are needed </a:t>
            </a:r>
            <a:r>
              <a:rPr lang="en-US" sz="3600" dirty="0">
                <a:solidFill>
                  <a:prstClr val="black"/>
                </a:solidFill>
                <a:latin typeface="Avenir Book" panose="02000503020000020003" pitchFamily="2" charset="0"/>
                <a:cs typeface="Avenir Book"/>
              </a:rPr>
              <a:t>to explain the word to these souls</a:t>
            </a:r>
            <a:r>
              <a:rPr lang="en-US" sz="3600" dirty="0">
                <a:solidFill>
                  <a:prstClr val="black"/>
                </a:solidFill>
                <a:latin typeface="Avenir Book"/>
                <a:cs typeface="Avenir Book"/>
              </a:rPr>
              <a:t>.”</a:t>
            </a:r>
          </a:p>
        </p:txBody>
      </p:sp>
      <p:sp>
        <p:nvSpPr>
          <p:cNvPr id="4" name="TextBox 3">
            <a:extLst>
              <a:ext uri="{FF2B5EF4-FFF2-40B4-BE49-F238E27FC236}">
                <a16:creationId xmlns:a16="http://schemas.microsoft.com/office/drawing/2014/main" id="{55CCB220-0D7E-EE4F-A8FF-498470218B10}"/>
              </a:ext>
            </a:extLst>
          </p:cNvPr>
          <p:cNvSpPr txBox="1"/>
          <p:nvPr/>
        </p:nvSpPr>
        <p:spPr>
          <a:xfrm>
            <a:off x="718443" y="4942655"/>
            <a:ext cx="6653941" cy="666786"/>
          </a:xfrm>
          <a:prstGeom prst="rect">
            <a:avLst/>
          </a:prstGeom>
          <a:noFill/>
        </p:spPr>
        <p:txBody>
          <a:bodyPr wrap="square" rtlCol="0">
            <a:spAutoFit/>
          </a:bodyPr>
          <a:lstStyle/>
          <a:p>
            <a:pPr defTabSz="609585">
              <a:defRPr/>
            </a:pPr>
            <a:r>
              <a:rPr lang="en-US" sz="3600" i="1" dirty="0">
                <a:solidFill>
                  <a:prstClr val="black"/>
                </a:solidFill>
                <a:latin typeface="Avenir Book"/>
                <a:cs typeface="Avenir Book"/>
              </a:rPr>
              <a:t>Christian Service</a:t>
            </a:r>
            <a:r>
              <a:rPr lang="en-US" sz="3600" dirty="0">
                <a:solidFill>
                  <a:prstClr val="black"/>
                </a:solidFill>
                <a:latin typeface="Avenir Book"/>
                <a:cs typeface="Avenir Book"/>
              </a:rPr>
              <a:t>, p. 142</a:t>
            </a:r>
          </a:p>
        </p:txBody>
      </p:sp>
    </p:spTree>
    <p:extLst>
      <p:ext uri="{BB962C8B-B14F-4D97-AF65-F5344CB8AC3E}">
        <p14:creationId xmlns:p14="http://schemas.microsoft.com/office/powerpoint/2010/main" val="1815972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850114" y="1453699"/>
            <a:ext cx="5970825" cy="3621504"/>
          </a:xfrm>
          <a:prstGeom prst="rect">
            <a:avLst/>
          </a:prstGeom>
          <a:noFill/>
        </p:spPr>
        <p:txBody>
          <a:bodyPr wrap="square" rtlCol="0">
            <a:spAutoFit/>
          </a:bodyPr>
          <a:lstStyle/>
          <a:p>
            <a:pPr marL="609585" indent="-609585" defTabSz="609585">
              <a:spcAft>
                <a:spcPts val="1600"/>
              </a:spcAft>
              <a:buFont typeface="Wingdings" charset="2"/>
              <a:buChar char="ü"/>
              <a:defRPr/>
            </a:pPr>
            <a:r>
              <a:rPr lang="en-US" sz="3600" dirty="0">
                <a:solidFill>
                  <a:prstClr val="black"/>
                </a:solidFill>
                <a:latin typeface="Avenir Book"/>
                <a:cs typeface="Avenir Book"/>
              </a:rPr>
              <a:t>Appeal for decisions in </a:t>
            </a:r>
            <a:r>
              <a:rPr lang="en-US" sz="3600" b="1" dirty="0">
                <a:solidFill>
                  <a:prstClr val="black"/>
                </a:solidFill>
                <a:latin typeface="Avenir Book"/>
                <a:cs typeface="Avenir Book"/>
              </a:rPr>
              <a:t>personal</a:t>
            </a:r>
            <a:r>
              <a:rPr lang="en-US" sz="3600" dirty="0">
                <a:solidFill>
                  <a:prstClr val="black"/>
                </a:solidFill>
                <a:latin typeface="Avenir Book"/>
                <a:cs typeface="Avenir Book"/>
              </a:rPr>
              <a:t> Bible studies</a:t>
            </a:r>
          </a:p>
          <a:p>
            <a:pPr marL="609585" indent="-609585" defTabSz="609585">
              <a:spcAft>
                <a:spcPts val="1600"/>
              </a:spcAft>
              <a:buFont typeface="Wingdings" charset="2"/>
              <a:buChar char="ü"/>
              <a:defRPr/>
            </a:pPr>
            <a:r>
              <a:rPr lang="en-US" sz="3600" dirty="0">
                <a:solidFill>
                  <a:prstClr val="black"/>
                </a:solidFill>
                <a:latin typeface="Avenir Book"/>
                <a:cs typeface="Avenir Book"/>
              </a:rPr>
              <a:t>Appeal for decisions in </a:t>
            </a:r>
            <a:r>
              <a:rPr lang="en-US" sz="3600" b="1" dirty="0">
                <a:solidFill>
                  <a:prstClr val="black"/>
                </a:solidFill>
                <a:latin typeface="Avenir Book"/>
                <a:cs typeface="Avenir Book"/>
              </a:rPr>
              <a:t>public</a:t>
            </a:r>
            <a:r>
              <a:rPr lang="en-US" sz="3600" dirty="0">
                <a:solidFill>
                  <a:prstClr val="black"/>
                </a:solidFill>
                <a:latin typeface="Avenir Book"/>
                <a:cs typeface="Avenir Book"/>
              </a:rPr>
              <a:t> evangelistic meetings and other sermons</a:t>
            </a:r>
          </a:p>
        </p:txBody>
      </p:sp>
      <p:sp>
        <p:nvSpPr>
          <p:cNvPr id="4" name="TextBox 3"/>
          <p:cNvSpPr txBox="1"/>
          <p:nvPr/>
        </p:nvSpPr>
        <p:spPr>
          <a:xfrm>
            <a:off x="6397486" y="427801"/>
            <a:ext cx="4994829" cy="748988"/>
          </a:xfrm>
          <a:prstGeom prst="rect">
            <a:avLst/>
          </a:prstGeom>
          <a:noFill/>
        </p:spPr>
        <p:txBody>
          <a:bodyPr wrap="square" rtlCol="0">
            <a:spAutoFit/>
          </a:bodyPr>
          <a:lstStyle/>
          <a:p>
            <a:pPr defTabSz="609585">
              <a:defRPr/>
            </a:pPr>
            <a:r>
              <a:rPr lang="en-US" sz="4267" dirty="0">
                <a:solidFill>
                  <a:prstClr val="black"/>
                </a:solidFill>
                <a:latin typeface="Avenir Black"/>
                <a:cs typeface="Avenir Black"/>
              </a:rPr>
              <a:t>Harvest Decisions</a:t>
            </a:r>
          </a:p>
        </p:txBody>
      </p:sp>
    </p:spTree>
    <p:extLst>
      <p:ext uri="{BB962C8B-B14F-4D97-AF65-F5344CB8AC3E}">
        <p14:creationId xmlns:p14="http://schemas.microsoft.com/office/powerpoint/2010/main" val="596372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18436" y="2052564"/>
            <a:ext cx="10759408" cy="2308324"/>
          </a:xfrm>
          <a:prstGeom prst="rect">
            <a:avLst/>
          </a:prstGeom>
          <a:noFill/>
        </p:spPr>
        <p:txBody>
          <a:bodyPr wrap="square" rtlCol="0">
            <a:spAutoFit/>
          </a:bodyPr>
          <a:lstStyle/>
          <a:p>
            <a:pPr defTabSz="609570"/>
            <a:r>
              <a:rPr lang="en-US" sz="3600" dirty="0">
                <a:solidFill>
                  <a:prstClr val="black"/>
                </a:solidFill>
                <a:latin typeface="Avenir Book"/>
                <a:cs typeface="Avenir Book"/>
              </a:rPr>
              <a:t>“</a:t>
            </a:r>
            <a:r>
              <a:rPr lang="en-US" sz="3600" dirty="0">
                <a:solidFill>
                  <a:prstClr val="black"/>
                </a:solidFill>
                <a:latin typeface="Avenir Book" panose="02000503020000020003" pitchFamily="2" charset="0"/>
                <a:cs typeface="Avenir Book"/>
              </a:rPr>
              <a:t>If there is not a decided application of the truth to their hearts, if words are not spoken at the right moment, </a:t>
            </a:r>
            <a:r>
              <a:rPr lang="en-US" sz="3600" b="1" dirty="0">
                <a:solidFill>
                  <a:srgbClr val="C00000"/>
                </a:solidFill>
                <a:latin typeface="Avenir Book" panose="02000503020000020003" pitchFamily="2" charset="0"/>
                <a:cs typeface="Avenir Black"/>
              </a:rPr>
              <a:t>calling for decision</a:t>
            </a:r>
            <a:r>
              <a:rPr lang="en-US" sz="3600" b="1" dirty="0">
                <a:solidFill>
                  <a:srgbClr val="C00000"/>
                </a:solidFill>
                <a:latin typeface="Avenir Book" panose="02000503020000020003" pitchFamily="2" charset="0"/>
                <a:cs typeface="Avenir Book"/>
              </a:rPr>
              <a:t> </a:t>
            </a:r>
            <a:r>
              <a:rPr lang="en-US" sz="3600" dirty="0">
                <a:solidFill>
                  <a:prstClr val="black"/>
                </a:solidFill>
                <a:latin typeface="Avenir Book" panose="02000503020000020003" pitchFamily="2" charset="0"/>
                <a:cs typeface="Avenir Book"/>
              </a:rPr>
              <a:t>from the weight of evidence already presented, the convicted ones</a:t>
            </a:r>
          </a:p>
        </p:txBody>
      </p:sp>
    </p:spTree>
    <p:extLst>
      <p:ext uri="{BB962C8B-B14F-4D97-AF65-F5344CB8AC3E}">
        <p14:creationId xmlns:p14="http://schemas.microsoft.com/office/powerpoint/2010/main" val="137585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18436" y="2052563"/>
            <a:ext cx="10995769" cy="3190553"/>
          </a:xfrm>
          <a:prstGeom prst="rect">
            <a:avLst/>
          </a:prstGeom>
          <a:noFill/>
        </p:spPr>
        <p:txBody>
          <a:bodyPr wrap="square" rtlCol="0">
            <a:spAutoFit/>
          </a:bodyPr>
          <a:lstStyle/>
          <a:p>
            <a:pPr defTabSz="609570"/>
            <a:r>
              <a:rPr lang="en-US" sz="3600" dirty="0">
                <a:solidFill>
                  <a:prstClr val="black"/>
                </a:solidFill>
                <a:latin typeface="Avenir Book"/>
                <a:cs typeface="Avenir Book"/>
              </a:rPr>
              <a:t>“pass on without identifying themselves with Christ, the golden opportunity passes, and they have not yielded, and they go </a:t>
            </a:r>
            <a:r>
              <a:rPr lang="en-US" sz="3600" dirty="0">
                <a:solidFill>
                  <a:prstClr val="black"/>
                </a:solidFill>
                <a:latin typeface="Avenir Book" panose="02000503020000020003" pitchFamily="2" charset="0"/>
                <a:cs typeface="Avenir Book"/>
              </a:rPr>
              <a:t>farther and farther away from the truth, farther away from Jesus and </a:t>
            </a:r>
            <a:r>
              <a:rPr lang="en-US" sz="3600" b="1" dirty="0">
                <a:solidFill>
                  <a:srgbClr val="C00000"/>
                </a:solidFill>
                <a:latin typeface="Avenir Book" panose="02000503020000020003" pitchFamily="2" charset="0"/>
                <a:cs typeface="Avenir Book"/>
              </a:rPr>
              <a:t>never take their stand</a:t>
            </a:r>
            <a:r>
              <a:rPr lang="en-US" sz="3600" b="1" dirty="0">
                <a:solidFill>
                  <a:prstClr val="black"/>
                </a:solidFill>
                <a:latin typeface="Avenir Book" panose="02000503020000020003" pitchFamily="2" charset="0"/>
                <a:cs typeface="Avenir Book"/>
              </a:rPr>
              <a:t> </a:t>
            </a:r>
            <a:r>
              <a:rPr lang="en-US" sz="3600" dirty="0">
                <a:solidFill>
                  <a:prstClr val="black"/>
                </a:solidFill>
                <a:latin typeface="Avenir Book" panose="02000503020000020003" pitchFamily="2" charset="0"/>
                <a:cs typeface="Avenir Book"/>
              </a:rPr>
              <a:t>on the Lord’s side.”</a:t>
            </a:r>
          </a:p>
          <a:p>
            <a:pPr defTabSz="609570"/>
            <a:endParaRPr lang="en-US" sz="2133" dirty="0">
              <a:solidFill>
                <a:srgbClr val="006700"/>
              </a:solidFill>
              <a:latin typeface="Avenir Book"/>
              <a:cs typeface="Avenir Book"/>
            </a:endParaRPr>
          </a:p>
        </p:txBody>
      </p:sp>
      <p:sp>
        <p:nvSpPr>
          <p:cNvPr id="4" name="TextBox 3">
            <a:extLst>
              <a:ext uri="{FF2B5EF4-FFF2-40B4-BE49-F238E27FC236}">
                <a16:creationId xmlns:a16="http://schemas.microsoft.com/office/drawing/2014/main" id="{FEFAEB85-445E-654C-8EB9-98F104B441B6}"/>
              </a:ext>
            </a:extLst>
          </p:cNvPr>
          <p:cNvSpPr txBox="1"/>
          <p:nvPr/>
        </p:nvSpPr>
        <p:spPr>
          <a:xfrm>
            <a:off x="718436" y="5243116"/>
            <a:ext cx="5544857" cy="666786"/>
          </a:xfrm>
          <a:prstGeom prst="rect">
            <a:avLst/>
          </a:prstGeom>
          <a:noFill/>
        </p:spPr>
        <p:txBody>
          <a:bodyPr wrap="square" rtlCol="0">
            <a:spAutoFit/>
          </a:bodyPr>
          <a:lstStyle/>
          <a:p>
            <a:pPr defTabSz="609570"/>
            <a:r>
              <a:rPr lang="en-US" sz="3600" i="1" dirty="0">
                <a:solidFill>
                  <a:prstClr val="black"/>
                </a:solidFill>
                <a:latin typeface="Avenir Book"/>
                <a:cs typeface="Avenir Book"/>
              </a:rPr>
              <a:t>Evangelism</a:t>
            </a:r>
            <a:r>
              <a:rPr lang="en-US" sz="3600" dirty="0">
                <a:solidFill>
                  <a:prstClr val="black"/>
                </a:solidFill>
                <a:latin typeface="Avenir Book"/>
                <a:cs typeface="Avenir Book"/>
              </a:rPr>
              <a:t>, p. 283</a:t>
            </a:r>
          </a:p>
        </p:txBody>
      </p:sp>
    </p:spTree>
    <p:extLst>
      <p:ext uri="{BB962C8B-B14F-4D97-AF65-F5344CB8AC3E}">
        <p14:creationId xmlns:p14="http://schemas.microsoft.com/office/powerpoint/2010/main" val="4000266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850107" y="1265575"/>
            <a:ext cx="5781685" cy="3826689"/>
          </a:xfrm>
          <a:prstGeom prst="rect">
            <a:avLst/>
          </a:prstGeom>
          <a:noFill/>
        </p:spPr>
        <p:txBody>
          <a:bodyPr wrap="square" rtlCol="0">
            <a:spAutoFit/>
          </a:bodyPr>
          <a:lstStyle/>
          <a:p>
            <a:pPr marL="609585" indent="-609585" defTabSz="609585">
              <a:spcAft>
                <a:spcPts val="1600"/>
              </a:spcAft>
              <a:buFont typeface="Wingdings" charset="2"/>
              <a:buChar char="ü"/>
              <a:defRPr/>
            </a:pPr>
            <a:r>
              <a:rPr lang="en-US" sz="3600" dirty="0">
                <a:solidFill>
                  <a:prstClr val="black"/>
                </a:solidFill>
                <a:latin typeface="Avenir Book"/>
                <a:cs typeface="Avenir Book"/>
              </a:rPr>
              <a:t>Provide systematic plan for discipleship of new members</a:t>
            </a:r>
          </a:p>
          <a:p>
            <a:pPr marL="609585" indent="-609585" defTabSz="609585">
              <a:spcAft>
                <a:spcPts val="1600"/>
              </a:spcAft>
              <a:buFont typeface="Wingdings" charset="2"/>
              <a:buChar char="ü"/>
              <a:defRPr/>
            </a:pPr>
            <a:r>
              <a:rPr lang="en-US" sz="3600" dirty="0">
                <a:solidFill>
                  <a:prstClr val="black"/>
                </a:solidFill>
                <a:latin typeface="Avenir Book"/>
                <a:cs typeface="Avenir Book"/>
              </a:rPr>
              <a:t>Train members in soul-winning service</a:t>
            </a:r>
          </a:p>
          <a:p>
            <a:pPr marL="609585" indent="-609585" defTabSz="609585">
              <a:spcAft>
                <a:spcPts val="1600"/>
              </a:spcAft>
              <a:buFont typeface="Wingdings" charset="2"/>
              <a:buChar char="ü"/>
              <a:defRPr/>
            </a:pPr>
            <a:r>
              <a:rPr lang="en-US" sz="3600" dirty="0">
                <a:solidFill>
                  <a:prstClr val="black"/>
                </a:solidFill>
                <a:latin typeface="Avenir Book"/>
                <a:cs typeface="Avenir Book"/>
              </a:rPr>
              <a:t>Nurture members</a:t>
            </a:r>
            <a:endParaRPr lang="en-US" sz="4267" dirty="0">
              <a:solidFill>
                <a:prstClr val="black"/>
              </a:solidFill>
              <a:latin typeface="Avenir Book"/>
              <a:cs typeface="Avenir Book"/>
            </a:endParaRPr>
          </a:p>
        </p:txBody>
      </p:sp>
      <p:sp>
        <p:nvSpPr>
          <p:cNvPr id="4" name="TextBox 3"/>
          <p:cNvSpPr txBox="1"/>
          <p:nvPr/>
        </p:nvSpPr>
        <p:spPr>
          <a:xfrm>
            <a:off x="6397493" y="308083"/>
            <a:ext cx="4806668" cy="748988"/>
          </a:xfrm>
          <a:prstGeom prst="rect">
            <a:avLst/>
          </a:prstGeom>
          <a:noFill/>
        </p:spPr>
        <p:txBody>
          <a:bodyPr wrap="square" rtlCol="0">
            <a:spAutoFit/>
          </a:bodyPr>
          <a:lstStyle/>
          <a:p>
            <a:pPr defTabSz="609585">
              <a:defRPr/>
            </a:pPr>
            <a:r>
              <a:rPr lang="en-US" sz="4267" dirty="0">
                <a:solidFill>
                  <a:prstClr val="black"/>
                </a:solidFill>
                <a:latin typeface="Avenir Black"/>
                <a:cs typeface="Avenir Black"/>
              </a:rPr>
              <a:t>Preserve &amp; Train</a:t>
            </a:r>
          </a:p>
        </p:txBody>
      </p:sp>
    </p:spTree>
    <p:extLst>
      <p:ext uri="{BB962C8B-B14F-4D97-AF65-F5344CB8AC3E}">
        <p14:creationId xmlns:p14="http://schemas.microsoft.com/office/powerpoint/2010/main" val="1714636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18436" y="2052564"/>
            <a:ext cx="10759408" cy="2308324"/>
          </a:xfrm>
          <a:prstGeom prst="rect">
            <a:avLst/>
          </a:prstGeom>
          <a:noFill/>
        </p:spPr>
        <p:txBody>
          <a:bodyPr wrap="square" rtlCol="0">
            <a:spAutoFit/>
          </a:bodyPr>
          <a:lstStyle/>
          <a:p>
            <a:pPr defTabSz="609585">
              <a:defRPr/>
            </a:pPr>
            <a:r>
              <a:rPr lang="en-US" sz="3600" dirty="0">
                <a:solidFill>
                  <a:prstClr val="black"/>
                </a:solidFill>
                <a:latin typeface="Avenir Book"/>
                <a:cs typeface="Avenir Book"/>
              </a:rPr>
              <a:t>“After individuals have been converted to the truth, </a:t>
            </a:r>
            <a:r>
              <a:rPr lang="en-US" sz="3600" dirty="0">
                <a:solidFill>
                  <a:prstClr val="black"/>
                </a:solidFill>
                <a:latin typeface="Avenir Book" panose="02000503020000020003" pitchFamily="2" charset="0"/>
                <a:cs typeface="Avenir Book"/>
              </a:rPr>
              <a:t>they </a:t>
            </a:r>
            <a:r>
              <a:rPr lang="en-US" sz="3600" b="1" dirty="0">
                <a:solidFill>
                  <a:srgbClr val="C00000"/>
                </a:solidFill>
                <a:latin typeface="Avenir Book" panose="02000503020000020003" pitchFamily="2" charset="0"/>
                <a:cs typeface="Avenir Black"/>
              </a:rPr>
              <a:t>need to be looked after</a:t>
            </a:r>
            <a:r>
              <a:rPr lang="en-US" sz="3600" dirty="0">
                <a:solidFill>
                  <a:prstClr val="black"/>
                </a:solidFill>
                <a:latin typeface="Avenir Book" panose="02000503020000020003" pitchFamily="2" charset="0"/>
                <a:cs typeface="Avenir Book"/>
              </a:rPr>
              <a:t>. ... These newly converted ones need nursing, watchful attention, help, and encouragement</a:t>
            </a:r>
            <a:r>
              <a:rPr lang="en-US" sz="3600" dirty="0">
                <a:solidFill>
                  <a:prstClr val="black"/>
                </a:solidFill>
                <a:latin typeface="Avenir Book"/>
                <a:cs typeface="Avenir Book"/>
              </a:rPr>
              <a:t>.”</a:t>
            </a:r>
          </a:p>
        </p:txBody>
      </p:sp>
      <p:sp>
        <p:nvSpPr>
          <p:cNvPr id="4" name="TextBox 3">
            <a:extLst>
              <a:ext uri="{FF2B5EF4-FFF2-40B4-BE49-F238E27FC236}">
                <a16:creationId xmlns:a16="http://schemas.microsoft.com/office/drawing/2014/main" id="{916EC6A5-C7E0-C545-8A40-B4AD2FFA0E3E}"/>
              </a:ext>
            </a:extLst>
          </p:cNvPr>
          <p:cNvSpPr txBox="1"/>
          <p:nvPr/>
        </p:nvSpPr>
        <p:spPr>
          <a:xfrm>
            <a:off x="718436" y="4828040"/>
            <a:ext cx="5178713" cy="666786"/>
          </a:xfrm>
          <a:prstGeom prst="rect">
            <a:avLst/>
          </a:prstGeom>
          <a:noFill/>
        </p:spPr>
        <p:txBody>
          <a:bodyPr wrap="square" rtlCol="0">
            <a:spAutoFit/>
          </a:bodyPr>
          <a:lstStyle/>
          <a:p>
            <a:pPr defTabSz="609585">
              <a:defRPr/>
            </a:pPr>
            <a:r>
              <a:rPr lang="en-US" sz="3600" i="1" dirty="0">
                <a:solidFill>
                  <a:prstClr val="black"/>
                </a:solidFill>
                <a:latin typeface="Avenir Book"/>
                <a:cs typeface="Avenir Book"/>
              </a:rPr>
              <a:t>Evangelism</a:t>
            </a:r>
            <a:r>
              <a:rPr lang="en-US" sz="3600" dirty="0">
                <a:solidFill>
                  <a:prstClr val="black"/>
                </a:solidFill>
                <a:latin typeface="Avenir Book"/>
                <a:cs typeface="Avenir Book"/>
              </a:rPr>
              <a:t>, p. 337</a:t>
            </a:r>
          </a:p>
        </p:txBody>
      </p:sp>
    </p:spTree>
    <p:extLst>
      <p:ext uri="{BB962C8B-B14F-4D97-AF65-F5344CB8AC3E}">
        <p14:creationId xmlns:p14="http://schemas.microsoft.com/office/powerpoint/2010/main" val="4106329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18436" y="2052565"/>
            <a:ext cx="10759408" cy="1754326"/>
          </a:xfrm>
          <a:prstGeom prst="rect">
            <a:avLst/>
          </a:prstGeom>
          <a:noFill/>
        </p:spPr>
        <p:txBody>
          <a:bodyPr wrap="square" rtlCol="0">
            <a:spAutoFit/>
          </a:bodyPr>
          <a:lstStyle/>
          <a:p>
            <a:pPr defTabSz="609585">
              <a:defRPr/>
            </a:pPr>
            <a:r>
              <a:rPr lang="en-US" sz="3600" dirty="0">
                <a:solidFill>
                  <a:prstClr val="black"/>
                </a:solidFill>
                <a:latin typeface="Avenir Book"/>
                <a:cs typeface="Avenir Book"/>
              </a:rPr>
              <a:t>“When souls are </a:t>
            </a:r>
            <a:r>
              <a:rPr lang="en-US" sz="3600" dirty="0">
                <a:solidFill>
                  <a:prstClr val="black"/>
                </a:solidFill>
                <a:latin typeface="Avenir Book" panose="02000503020000020003" pitchFamily="2" charset="0"/>
                <a:cs typeface="Avenir Book"/>
              </a:rPr>
              <a:t>converted, </a:t>
            </a:r>
            <a:r>
              <a:rPr lang="en-US" sz="3600" b="1" dirty="0">
                <a:solidFill>
                  <a:srgbClr val="C00000"/>
                </a:solidFill>
                <a:latin typeface="Avenir Book" panose="02000503020000020003" pitchFamily="2" charset="0"/>
                <a:cs typeface="Avenir Black"/>
              </a:rPr>
              <a:t>set them to work at once</a:t>
            </a:r>
            <a:r>
              <a:rPr lang="en-US" sz="3600" dirty="0">
                <a:solidFill>
                  <a:prstClr val="black"/>
                </a:solidFill>
                <a:latin typeface="Avenir Book" panose="02000503020000020003" pitchFamily="2" charset="0"/>
                <a:cs typeface="Avenir Book"/>
              </a:rPr>
              <a:t>. And as they labor according to their ability, </a:t>
            </a:r>
            <a:r>
              <a:rPr lang="en-US" sz="3600" dirty="0">
                <a:solidFill>
                  <a:prstClr val="black"/>
                </a:solidFill>
                <a:latin typeface="Avenir Book" panose="02000503020000020003" pitchFamily="2" charset="0"/>
                <a:cs typeface="Avenir Black"/>
              </a:rPr>
              <a:t>they will grow stronger</a:t>
            </a:r>
            <a:r>
              <a:rPr lang="en-US" sz="3600" dirty="0">
                <a:solidFill>
                  <a:prstClr val="black"/>
                </a:solidFill>
                <a:latin typeface="Avenir Book" panose="02000503020000020003" pitchFamily="2" charset="0"/>
                <a:cs typeface="Avenir Book"/>
              </a:rPr>
              <a:t>.”</a:t>
            </a:r>
          </a:p>
        </p:txBody>
      </p:sp>
      <p:sp>
        <p:nvSpPr>
          <p:cNvPr id="4" name="TextBox 3"/>
          <p:cNvSpPr txBox="1"/>
          <p:nvPr/>
        </p:nvSpPr>
        <p:spPr>
          <a:xfrm>
            <a:off x="718436" y="4332266"/>
            <a:ext cx="5178713" cy="666786"/>
          </a:xfrm>
          <a:prstGeom prst="rect">
            <a:avLst/>
          </a:prstGeom>
          <a:noFill/>
        </p:spPr>
        <p:txBody>
          <a:bodyPr wrap="square" rtlCol="0">
            <a:spAutoFit/>
          </a:bodyPr>
          <a:lstStyle/>
          <a:p>
            <a:pPr defTabSz="609585">
              <a:defRPr/>
            </a:pPr>
            <a:r>
              <a:rPr lang="en-US" sz="3600" i="1" dirty="0">
                <a:solidFill>
                  <a:prstClr val="black"/>
                </a:solidFill>
                <a:latin typeface="Avenir Book"/>
                <a:cs typeface="Avenir Book"/>
              </a:rPr>
              <a:t>Evangelism</a:t>
            </a:r>
            <a:r>
              <a:rPr lang="en-US" sz="3600" dirty="0">
                <a:solidFill>
                  <a:prstClr val="black"/>
                </a:solidFill>
                <a:latin typeface="Avenir Book"/>
                <a:cs typeface="Avenir Book"/>
              </a:rPr>
              <a:t>, p. 355</a:t>
            </a:r>
          </a:p>
        </p:txBody>
      </p:sp>
    </p:spTree>
    <p:extLst>
      <p:ext uri="{BB962C8B-B14F-4D97-AF65-F5344CB8AC3E}">
        <p14:creationId xmlns:p14="http://schemas.microsoft.com/office/powerpoint/2010/main" val="362074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3D1BB219-996B-8A44-A084-669B657DF839}"/>
              </a:ext>
            </a:extLst>
          </p:cNvPr>
          <p:cNvPicPr>
            <a:picLocks noChangeAspect="1"/>
          </p:cNvPicPr>
          <p:nvPr/>
        </p:nvPicPr>
        <p:blipFill>
          <a:blip r:embed="rId4"/>
          <a:stretch>
            <a:fillRect/>
          </a:stretch>
        </p:blipFill>
        <p:spPr>
          <a:xfrm>
            <a:off x="638628" y="679658"/>
            <a:ext cx="5718630" cy="5498683"/>
          </a:xfrm>
          <a:prstGeom prst="rect">
            <a:avLst/>
          </a:prstGeom>
        </p:spPr>
      </p:pic>
      <p:sp>
        <p:nvSpPr>
          <p:cNvPr id="7" name="Subtitle 2">
            <a:extLst>
              <a:ext uri="{FF2B5EF4-FFF2-40B4-BE49-F238E27FC236}">
                <a16:creationId xmlns:a16="http://schemas.microsoft.com/office/drawing/2014/main" id="{41E9F252-C0A2-764F-B8FF-139347C5A6CF}"/>
              </a:ext>
            </a:extLst>
          </p:cNvPr>
          <p:cNvSpPr txBox="1">
            <a:spLocks/>
          </p:cNvSpPr>
          <p:nvPr/>
        </p:nvSpPr>
        <p:spPr>
          <a:xfrm>
            <a:off x="6729377" y="896898"/>
            <a:ext cx="4919617" cy="4771152"/>
          </a:xfrm>
          <a:prstGeom prst="rect">
            <a:avLst/>
          </a:prstGeom>
        </p:spPr>
        <p:txBody>
          <a:bodyPr vert="horz" lIns="91440" tIns="45720" rIns="91440" bIns="45720" rtlCol="0">
            <a:normAutofit/>
          </a:bodyPr>
          <a:lstStyle>
            <a:lvl1pPr marL="0" indent="0" algn="ctr" defTabSz="609585" rtl="0" eaLnBrk="1" latinLnBrk="0" hangingPunct="1">
              <a:spcBef>
                <a:spcPct val="20000"/>
              </a:spcBef>
              <a:buFont typeface="Arial"/>
              <a:buNone/>
              <a:defRPr sz="4267" kern="1200">
                <a:solidFill>
                  <a:schemeClr val="tx1">
                    <a:tint val="75000"/>
                  </a:schemeClr>
                </a:solidFill>
                <a:latin typeface="+mn-lt"/>
                <a:ea typeface="+mn-ea"/>
                <a:cs typeface="+mn-cs"/>
              </a:defRPr>
            </a:lvl1pPr>
            <a:lvl2pPr marL="609585" indent="0" algn="ctr" defTabSz="609585" rtl="0" eaLnBrk="1" latinLnBrk="0" hangingPunct="1">
              <a:spcBef>
                <a:spcPct val="20000"/>
              </a:spcBef>
              <a:buFont typeface="Arial"/>
              <a:buNone/>
              <a:defRPr sz="3733" kern="1200">
                <a:solidFill>
                  <a:schemeClr val="tx1">
                    <a:tint val="75000"/>
                  </a:schemeClr>
                </a:solidFill>
                <a:latin typeface="+mn-lt"/>
                <a:ea typeface="+mn-ea"/>
                <a:cs typeface="+mn-cs"/>
              </a:defRPr>
            </a:lvl2pPr>
            <a:lvl3pPr marL="1219170" indent="0" algn="ctr" defTabSz="609585" rtl="0" eaLnBrk="1" latinLnBrk="0" hangingPunct="1">
              <a:spcBef>
                <a:spcPct val="20000"/>
              </a:spcBef>
              <a:buFont typeface="Arial"/>
              <a:buNone/>
              <a:defRPr sz="3200" kern="1200">
                <a:solidFill>
                  <a:schemeClr val="tx1">
                    <a:tint val="75000"/>
                  </a:schemeClr>
                </a:solidFill>
                <a:latin typeface="+mn-lt"/>
                <a:ea typeface="+mn-ea"/>
                <a:cs typeface="+mn-cs"/>
              </a:defRPr>
            </a:lvl3pPr>
            <a:lvl4pPr marL="182875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4pPr>
            <a:lvl5pPr marL="243833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b="1" dirty="0">
                <a:solidFill>
                  <a:schemeClr val="bg1"/>
                </a:solidFill>
                <a:latin typeface="Avenir Book" panose="02000503020000020003" pitchFamily="2" charset="0"/>
              </a:rPr>
              <a:t> </a:t>
            </a:r>
            <a:r>
              <a:rPr lang="en-US" sz="3600" b="1" dirty="0">
                <a:solidFill>
                  <a:schemeClr val="tx1"/>
                </a:solidFill>
                <a:latin typeface="Avenir Book" panose="02000503020000020003" pitchFamily="2" charset="0"/>
              </a:rPr>
              <a:t>The GROW Process</a:t>
            </a:r>
          </a:p>
          <a:p>
            <a:pPr algn="l"/>
            <a:endParaRPr lang="en-US" sz="1050" dirty="0">
              <a:solidFill>
                <a:schemeClr val="bg1"/>
              </a:solidFill>
              <a:latin typeface="Avenir Book" panose="02000503020000020003" pitchFamily="2" charset="0"/>
            </a:endParaRPr>
          </a:p>
          <a:p>
            <a:pPr algn="l"/>
            <a:r>
              <a:rPr lang="en-US" sz="3600" dirty="0">
                <a:solidFill>
                  <a:schemeClr val="bg1"/>
                </a:solidFill>
                <a:latin typeface="Avenir Book" panose="02000503020000020003" pitchFamily="2" charset="0"/>
              </a:rPr>
              <a:t>   </a:t>
            </a:r>
            <a:r>
              <a:rPr lang="en-US" sz="3600" dirty="0">
                <a:solidFill>
                  <a:schemeClr val="tx1"/>
                </a:solidFill>
                <a:latin typeface="Avenir Book" panose="02000503020000020003" pitchFamily="2" charset="0"/>
              </a:rPr>
              <a:t>1. </a:t>
            </a:r>
            <a:r>
              <a:rPr lang="en-US" sz="3600" b="1" dirty="0">
                <a:solidFill>
                  <a:schemeClr val="tx2"/>
                </a:solidFill>
                <a:latin typeface="Avenir Book" panose="02000503020000020003" pitchFamily="2" charset="0"/>
              </a:rPr>
              <a:t>Prepare</a:t>
            </a:r>
            <a:r>
              <a:rPr lang="en-US" sz="3600" dirty="0">
                <a:solidFill>
                  <a:schemeClr val="tx1"/>
                </a:solidFill>
                <a:latin typeface="Avenir Book" panose="02000503020000020003" pitchFamily="2" charset="0"/>
              </a:rPr>
              <a:t> = Serve</a:t>
            </a:r>
          </a:p>
          <a:p>
            <a:pPr algn="l"/>
            <a:r>
              <a:rPr lang="en-US" sz="3600" dirty="0">
                <a:solidFill>
                  <a:schemeClr val="tx1"/>
                </a:solidFill>
                <a:latin typeface="Avenir Book" panose="02000503020000020003" pitchFamily="2" charset="0"/>
              </a:rPr>
              <a:t>   2. </a:t>
            </a:r>
            <a:r>
              <a:rPr lang="en-US" sz="3600" b="1" dirty="0">
                <a:solidFill>
                  <a:srgbClr val="74522E"/>
                </a:solidFill>
                <a:latin typeface="Avenir Book" panose="02000503020000020003" pitchFamily="2" charset="0"/>
              </a:rPr>
              <a:t>Plant</a:t>
            </a:r>
            <a:r>
              <a:rPr lang="en-US" sz="3600" dirty="0">
                <a:solidFill>
                  <a:schemeClr val="tx1"/>
                </a:solidFill>
                <a:latin typeface="Avenir Book" panose="02000503020000020003" pitchFamily="2" charset="0"/>
              </a:rPr>
              <a:t> = Share</a:t>
            </a:r>
          </a:p>
          <a:p>
            <a:pPr algn="l"/>
            <a:r>
              <a:rPr lang="en-US" sz="3600" dirty="0">
                <a:solidFill>
                  <a:schemeClr val="tx1"/>
                </a:solidFill>
                <a:latin typeface="Avenir Book" panose="02000503020000020003" pitchFamily="2" charset="0"/>
              </a:rPr>
              <a:t>   3. </a:t>
            </a:r>
            <a:r>
              <a:rPr lang="en-US" sz="3600" b="1" dirty="0">
                <a:solidFill>
                  <a:srgbClr val="005900"/>
                </a:solidFill>
                <a:latin typeface="Avenir Book" panose="02000503020000020003" pitchFamily="2" charset="0"/>
              </a:rPr>
              <a:t>Cultivate</a:t>
            </a:r>
            <a:r>
              <a:rPr lang="en-US" sz="3600" dirty="0">
                <a:solidFill>
                  <a:schemeClr val="tx1"/>
                </a:solidFill>
                <a:latin typeface="Avenir Book" panose="02000503020000020003" pitchFamily="2" charset="0"/>
              </a:rPr>
              <a:t> = Study </a:t>
            </a:r>
          </a:p>
          <a:p>
            <a:pPr algn="l"/>
            <a:r>
              <a:rPr lang="en-US" sz="3600" dirty="0">
                <a:solidFill>
                  <a:schemeClr val="tx1"/>
                </a:solidFill>
                <a:latin typeface="Avenir Book" panose="02000503020000020003" pitchFamily="2" charset="0"/>
              </a:rPr>
              <a:t>   4. </a:t>
            </a:r>
            <a:r>
              <a:rPr lang="en-US" sz="3600" b="1" dirty="0">
                <a:solidFill>
                  <a:srgbClr val="F3B70C"/>
                </a:solidFill>
                <a:latin typeface="Avenir Book" panose="02000503020000020003" pitchFamily="2" charset="0"/>
              </a:rPr>
              <a:t>Harvest</a:t>
            </a:r>
            <a:r>
              <a:rPr lang="en-US" sz="3600" dirty="0">
                <a:solidFill>
                  <a:schemeClr val="tx1"/>
                </a:solidFill>
                <a:latin typeface="Avenir Book" panose="02000503020000020003" pitchFamily="2" charset="0"/>
              </a:rPr>
              <a:t> = Appeal</a:t>
            </a:r>
          </a:p>
          <a:p>
            <a:pPr algn="l"/>
            <a:r>
              <a:rPr lang="en-US" sz="3600" dirty="0">
                <a:solidFill>
                  <a:schemeClr val="tx1"/>
                </a:solidFill>
                <a:latin typeface="Avenir Book" panose="02000503020000020003" pitchFamily="2" charset="0"/>
              </a:rPr>
              <a:t>   5. </a:t>
            </a:r>
            <a:r>
              <a:rPr lang="en-US" sz="3600" b="1" dirty="0">
                <a:solidFill>
                  <a:srgbClr val="C00000"/>
                </a:solidFill>
                <a:latin typeface="Avenir Book" panose="02000503020000020003" pitchFamily="2" charset="0"/>
              </a:rPr>
              <a:t>Preserve</a:t>
            </a:r>
            <a:r>
              <a:rPr lang="en-US" sz="3600" dirty="0">
                <a:solidFill>
                  <a:schemeClr val="tx1"/>
                </a:solidFill>
                <a:latin typeface="Avenir Book" panose="02000503020000020003" pitchFamily="2" charset="0"/>
              </a:rPr>
              <a:t> = Mentor</a:t>
            </a:r>
          </a:p>
          <a:p>
            <a:pPr marL="514350" indent="-514350" algn="l">
              <a:buFont typeface="+mj-lt"/>
              <a:buAutoNum type="arabicPeriod"/>
            </a:pPr>
            <a:endParaRPr lang="en-US" sz="3600" dirty="0">
              <a:solidFill>
                <a:schemeClr val="bg1"/>
              </a:solidFill>
              <a:latin typeface="Avenir Book" panose="02000503020000020003" pitchFamily="2" charset="0"/>
            </a:endParaRPr>
          </a:p>
          <a:p>
            <a:pPr marL="514350" indent="-514350" algn="l">
              <a:buFont typeface="+mj-lt"/>
              <a:buAutoNum type="arabicPeriod"/>
            </a:pPr>
            <a:endParaRPr lang="en-US" sz="36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3614554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3D1BB219-996B-8A44-A084-669B657DF839}"/>
              </a:ext>
            </a:extLst>
          </p:cNvPr>
          <p:cNvPicPr>
            <a:picLocks noChangeAspect="1"/>
          </p:cNvPicPr>
          <p:nvPr/>
        </p:nvPicPr>
        <p:blipFill>
          <a:blip r:embed="rId4"/>
          <a:stretch>
            <a:fillRect/>
          </a:stretch>
        </p:blipFill>
        <p:spPr>
          <a:xfrm>
            <a:off x="2865912" y="323147"/>
            <a:ext cx="6431912" cy="6184531"/>
          </a:xfrm>
          <a:prstGeom prst="rect">
            <a:avLst/>
          </a:prstGeom>
        </p:spPr>
      </p:pic>
    </p:spTree>
    <p:extLst>
      <p:ext uri="{BB962C8B-B14F-4D97-AF65-F5344CB8AC3E}">
        <p14:creationId xmlns:p14="http://schemas.microsoft.com/office/powerpoint/2010/main" val="3277214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91CE5BD-85AA-6249-811A-F5DCB40C209D}"/>
              </a:ext>
            </a:extLst>
          </p:cNvPr>
          <p:cNvPicPr>
            <a:picLocks noChangeAspect="1"/>
          </p:cNvPicPr>
          <p:nvPr/>
        </p:nvPicPr>
        <p:blipFill>
          <a:blip r:embed="rId4"/>
          <a:srcRect/>
          <a:stretch/>
        </p:blipFill>
        <p:spPr>
          <a:xfrm>
            <a:off x="1329673" y="1684986"/>
            <a:ext cx="4042228" cy="4042228"/>
          </a:xfrm>
          <a:prstGeom prst="rect">
            <a:avLst/>
          </a:prstGeom>
        </p:spPr>
      </p:pic>
      <p:sp>
        <p:nvSpPr>
          <p:cNvPr id="9" name="Subtitle 2">
            <a:extLst>
              <a:ext uri="{FF2B5EF4-FFF2-40B4-BE49-F238E27FC236}">
                <a16:creationId xmlns:a16="http://schemas.microsoft.com/office/drawing/2014/main" id="{EE120452-4F85-3D4E-97B9-AB5FD1A14FF8}"/>
              </a:ext>
            </a:extLst>
          </p:cNvPr>
          <p:cNvSpPr txBox="1">
            <a:spLocks/>
          </p:cNvSpPr>
          <p:nvPr/>
        </p:nvSpPr>
        <p:spPr>
          <a:xfrm>
            <a:off x="6524835" y="2183324"/>
            <a:ext cx="5886202" cy="4457866"/>
          </a:xfrm>
          <a:prstGeom prst="rect">
            <a:avLst/>
          </a:prstGeom>
        </p:spPr>
        <p:txBody>
          <a:bodyPr vert="horz" lIns="91440" tIns="45720" rIns="91440" bIns="45720" rtlCol="0">
            <a:noAutofit/>
          </a:bodyPr>
          <a:lstStyle>
            <a:lvl1pPr marL="0" indent="0" algn="ctr" defTabSz="609585" rtl="0" eaLnBrk="1" latinLnBrk="0" hangingPunct="1">
              <a:spcBef>
                <a:spcPct val="20000"/>
              </a:spcBef>
              <a:buFont typeface="Arial"/>
              <a:buNone/>
              <a:defRPr sz="4267" kern="1200">
                <a:solidFill>
                  <a:schemeClr val="tx1">
                    <a:tint val="75000"/>
                  </a:schemeClr>
                </a:solidFill>
                <a:latin typeface="+mn-lt"/>
                <a:ea typeface="+mn-ea"/>
                <a:cs typeface="+mn-cs"/>
              </a:defRPr>
            </a:lvl1pPr>
            <a:lvl2pPr marL="609585" indent="0" algn="ctr" defTabSz="609585" rtl="0" eaLnBrk="1" latinLnBrk="0" hangingPunct="1">
              <a:spcBef>
                <a:spcPct val="20000"/>
              </a:spcBef>
              <a:buFont typeface="Arial"/>
              <a:buNone/>
              <a:defRPr sz="3733" kern="1200">
                <a:solidFill>
                  <a:schemeClr val="tx1">
                    <a:tint val="75000"/>
                  </a:schemeClr>
                </a:solidFill>
                <a:latin typeface="+mn-lt"/>
                <a:ea typeface="+mn-ea"/>
                <a:cs typeface="+mn-cs"/>
              </a:defRPr>
            </a:lvl2pPr>
            <a:lvl3pPr marL="1219170" indent="0" algn="ctr" defTabSz="609585" rtl="0" eaLnBrk="1" latinLnBrk="0" hangingPunct="1">
              <a:spcBef>
                <a:spcPct val="20000"/>
              </a:spcBef>
              <a:buFont typeface="Arial"/>
              <a:buNone/>
              <a:defRPr sz="3200" kern="1200">
                <a:solidFill>
                  <a:schemeClr val="tx1">
                    <a:tint val="75000"/>
                  </a:schemeClr>
                </a:solidFill>
                <a:latin typeface="+mn-lt"/>
                <a:ea typeface="+mn-ea"/>
                <a:cs typeface="+mn-cs"/>
              </a:defRPr>
            </a:lvl3pPr>
            <a:lvl4pPr marL="182875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4pPr>
            <a:lvl5pPr marL="243833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pPr algn="l"/>
            <a:r>
              <a:rPr lang="en-US" sz="4800" b="1" dirty="0">
                <a:solidFill>
                  <a:schemeClr val="tx2"/>
                </a:solidFill>
                <a:latin typeface="Avenir Book" panose="02000503020000020003" pitchFamily="2" charset="0"/>
              </a:rPr>
              <a:t>Churchwide</a:t>
            </a:r>
            <a:r>
              <a:rPr lang="en-US" sz="4800" b="1" dirty="0">
                <a:solidFill>
                  <a:schemeClr val="bg1"/>
                </a:solidFill>
                <a:latin typeface="Avenir Book" panose="02000503020000020003" pitchFamily="2" charset="0"/>
              </a:rPr>
              <a:t> </a:t>
            </a:r>
            <a:r>
              <a:rPr lang="en-US" sz="4800" b="1" dirty="0">
                <a:solidFill>
                  <a:schemeClr val="tx1"/>
                </a:solidFill>
                <a:latin typeface="Avenir Book" panose="02000503020000020003" pitchFamily="2" charset="0"/>
              </a:rPr>
              <a:t>Community        Need-based Ministries</a:t>
            </a:r>
            <a:endParaRPr lang="en-US" sz="4800" dirty="0">
              <a:solidFill>
                <a:schemeClr val="tx1"/>
              </a:solidFill>
              <a:latin typeface="Avenir Book" panose="02000503020000020003" pitchFamily="2" charset="0"/>
            </a:endParaRPr>
          </a:p>
          <a:p>
            <a:pPr marL="514350" indent="-514350" algn="l">
              <a:buFont typeface="+mj-lt"/>
              <a:buAutoNum type="arabicPeriod"/>
            </a:pPr>
            <a:endParaRPr lang="en-US" sz="3600" dirty="0">
              <a:solidFill>
                <a:schemeClr val="bg1"/>
              </a:solidFill>
              <a:latin typeface="Avenir Book" panose="02000503020000020003" pitchFamily="2" charset="0"/>
            </a:endParaRPr>
          </a:p>
        </p:txBody>
      </p:sp>
      <p:sp>
        <p:nvSpPr>
          <p:cNvPr id="10" name="TextBox 9">
            <a:extLst>
              <a:ext uri="{FF2B5EF4-FFF2-40B4-BE49-F238E27FC236}">
                <a16:creationId xmlns:a16="http://schemas.microsoft.com/office/drawing/2014/main" id="{526230D4-921B-2E4E-A8C5-4922213EDFE3}"/>
              </a:ext>
            </a:extLst>
          </p:cNvPr>
          <p:cNvSpPr txBox="1"/>
          <p:nvPr/>
        </p:nvSpPr>
        <p:spPr>
          <a:xfrm>
            <a:off x="3297382" y="446650"/>
            <a:ext cx="5597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Avenir Book" panose="02000503020000020003" pitchFamily="2" charset="0"/>
                <a:ea typeface="+mn-ea"/>
                <a:cs typeface="+mn-cs"/>
              </a:rPr>
              <a:t>PREPARE</a:t>
            </a:r>
            <a:endParaRPr kumimoji="0" lang="en-US" sz="1800" b="1" i="0" u="none" strike="noStrike" kern="1200" cap="none" spc="0" normalizeH="0" baseline="0" noProof="0" dirty="0">
              <a:ln>
                <a:noFill/>
              </a:ln>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652794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91CE5BD-85AA-6249-811A-F5DCB40C209D}"/>
              </a:ext>
            </a:extLst>
          </p:cNvPr>
          <p:cNvPicPr>
            <a:picLocks noChangeAspect="1"/>
          </p:cNvPicPr>
          <p:nvPr/>
        </p:nvPicPr>
        <p:blipFill>
          <a:blip r:embed="rId4"/>
          <a:srcRect/>
          <a:stretch/>
        </p:blipFill>
        <p:spPr>
          <a:xfrm>
            <a:off x="1329673" y="1684986"/>
            <a:ext cx="4042228" cy="4042228"/>
          </a:xfrm>
          <a:prstGeom prst="rect">
            <a:avLst/>
          </a:prstGeom>
        </p:spPr>
      </p:pic>
      <p:sp>
        <p:nvSpPr>
          <p:cNvPr id="9" name="Subtitle 2">
            <a:extLst>
              <a:ext uri="{FF2B5EF4-FFF2-40B4-BE49-F238E27FC236}">
                <a16:creationId xmlns:a16="http://schemas.microsoft.com/office/drawing/2014/main" id="{EE120452-4F85-3D4E-97B9-AB5FD1A14FF8}"/>
              </a:ext>
            </a:extLst>
          </p:cNvPr>
          <p:cNvSpPr txBox="1">
            <a:spLocks/>
          </p:cNvSpPr>
          <p:nvPr/>
        </p:nvSpPr>
        <p:spPr>
          <a:xfrm>
            <a:off x="6524835" y="2183324"/>
            <a:ext cx="5886202" cy="4457866"/>
          </a:xfrm>
          <a:prstGeom prst="rect">
            <a:avLst/>
          </a:prstGeom>
        </p:spPr>
        <p:txBody>
          <a:bodyPr vert="horz" lIns="91440" tIns="45720" rIns="91440" bIns="45720" rtlCol="0">
            <a:noAutofit/>
          </a:bodyPr>
          <a:lstStyle>
            <a:lvl1pPr marL="0" indent="0" algn="ctr" defTabSz="609585" rtl="0" eaLnBrk="1" latinLnBrk="0" hangingPunct="1">
              <a:spcBef>
                <a:spcPct val="20000"/>
              </a:spcBef>
              <a:buFont typeface="Arial"/>
              <a:buNone/>
              <a:defRPr sz="4267" kern="1200">
                <a:solidFill>
                  <a:schemeClr val="tx1">
                    <a:tint val="75000"/>
                  </a:schemeClr>
                </a:solidFill>
                <a:latin typeface="+mn-lt"/>
                <a:ea typeface="+mn-ea"/>
                <a:cs typeface="+mn-cs"/>
              </a:defRPr>
            </a:lvl1pPr>
            <a:lvl2pPr marL="609585" indent="0" algn="ctr" defTabSz="609585" rtl="0" eaLnBrk="1" latinLnBrk="0" hangingPunct="1">
              <a:spcBef>
                <a:spcPct val="20000"/>
              </a:spcBef>
              <a:buFont typeface="Arial"/>
              <a:buNone/>
              <a:defRPr sz="3733" kern="1200">
                <a:solidFill>
                  <a:schemeClr val="tx1">
                    <a:tint val="75000"/>
                  </a:schemeClr>
                </a:solidFill>
                <a:latin typeface="+mn-lt"/>
                <a:ea typeface="+mn-ea"/>
                <a:cs typeface="+mn-cs"/>
              </a:defRPr>
            </a:lvl2pPr>
            <a:lvl3pPr marL="1219170" indent="0" algn="ctr" defTabSz="609585" rtl="0" eaLnBrk="1" latinLnBrk="0" hangingPunct="1">
              <a:spcBef>
                <a:spcPct val="20000"/>
              </a:spcBef>
              <a:buFont typeface="Arial"/>
              <a:buNone/>
              <a:defRPr sz="3200" kern="1200">
                <a:solidFill>
                  <a:schemeClr val="tx1">
                    <a:tint val="75000"/>
                  </a:schemeClr>
                </a:solidFill>
                <a:latin typeface="+mn-lt"/>
                <a:ea typeface="+mn-ea"/>
                <a:cs typeface="+mn-cs"/>
              </a:defRPr>
            </a:lvl3pPr>
            <a:lvl4pPr marL="182875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4pPr>
            <a:lvl5pPr marL="243833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pPr algn="l"/>
            <a:r>
              <a:rPr lang="en-US" sz="4800" b="1" dirty="0">
                <a:solidFill>
                  <a:srgbClr val="7C5831"/>
                </a:solidFill>
                <a:latin typeface="Avenir Book" panose="02000503020000020003" pitchFamily="2" charset="0"/>
              </a:rPr>
              <a:t>Active</a:t>
            </a:r>
            <a:r>
              <a:rPr lang="en-US" sz="4800" b="1" dirty="0">
                <a:solidFill>
                  <a:schemeClr val="bg1"/>
                </a:solidFill>
                <a:latin typeface="Avenir Book" panose="02000503020000020003" pitchFamily="2" charset="0"/>
              </a:rPr>
              <a:t> </a:t>
            </a:r>
          </a:p>
          <a:p>
            <a:pPr algn="l">
              <a:spcBef>
                <a:spcPts val="0"/>
              </a:spcBef>
            </a:pPr>
            <a:r>
              <a:rPr lang="en-US" sz="4800" b="1" dirty="0">
                <a:solidFill>
                  <a:schemeClr val="tx1"/>
                </a:solidFill>
                <a:latin typeface="Avenir Book" panose="02000503020000020003" pitchFamily="2" charset="0"/>
              </a:rPr>
              <a:t>Literature        </a:t>
            </a:r>
          </a:p>
          <a:p>
            <a:pPr algn="l">
              <a:spcBef>
                <a:spcPts val="0"/>
              </a:spcBef>
            </a:pPr>
            <a:r>
              <a:rPr lang="en-US" sz="4800" b="1" dirty="0">
                <a:solidFill>
                  <a:schemeClr val="tx1"/>
                </a:solidFill>
                <a:latin typeface="Avenir Book" panose="02000503020000020003" pitchFamily="2" charset="0"/>
              </a:rPr>
              <a:t>and Media</a:t>
            </a:r>
          </a:p>
          <a:p>
            <a:pPr algn="l">
              <a:spcBef>
                <a:spcPts val="0"/>
              </a:spcBef>
            </a:pPr>
            <a:r>
              <a:rPr lang="en-US" sz="4800" b="1" dirty="0">
                <a:solidFill>
                  <a:schemeClr val="tx1"/>
                </a:solidFill>
                <a:latin typeface="Avenir Book" panose="02000503020000020003" pitchFamily="2" charset="0"/>
              </a:rPr>
              <a:t>Ministries</a:t>
            </a:r>
            <a:endParaRPr lang="en-US" sz="4800" dirty="0">
              <a:solidFill>
                <a:schemeClr val="tx1"/>
              </a:solidFill>
              <a:latin typeface="Avenir Book" panose="02000503020000020003" pitchFamily="2" charset="0"/>
            </a:endParaRPr>
          </a:p>
          <a:p>
            <a:pPr marL="514350" indent="-514350" algn="l">
              <a:buFont typeface="+mj-lt"/>
              <a:buAutoNum type="arabicPeriod"/>
            </a:pPr>
            <a:endParaRPr lang="en-US" sz="3600" dirty="0">
              <a:solidFill>
                <a:schemeClr val="bg1"/>
              </a:solidFill>
              <a:latin typeface="Avenir Book" panose="02000503020000020003" pitchFamily="2" charset="0"/>
            </a:endParaRPr>
          </a:p>
        </p:txBody>
      </p:sp>
      <p:sp>
        <p:nvSpPr>
          <p:cNvPr id="10" name="TextBox 9">
            <a:extLst>
              <a:ext uri="{FF2B5EF4-FFF2-40B4-BE49-F238E27FC236}">
                <a16:creationId xmlns:a16="http://schemas.microsoft.com/office/drawing/2014/main" id="{526230D4-921B-2E4E-A8C5-4922213EDFE3}"/>
              </a:ext>
            </a:extLst>
          </p:cNvPr>
          <p:cNvSpPr txBox="1"/>
          <p:nvPr/>
        </p:nvSpPr>
        <p:spPr>
          <a:xfrm>
            <a:off x="3297382" y="446650"/>
            <a:ext cx="5597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Avenir Book" panose="02000503020000020003" pitchFamily="2" charset="0"/>
                <a:ea typeface="+mn-ea"/>
                <a:cs typeface="+mn-cs"/>
              </a:rPr>
              <a:t>PLANT</a:t>
            </a:r>
            <a:endParaRPr kumimoji="0" lang="en-US" sz="1800" b="1" i="0" u="none" strike="noStrike" kern="1200" cap="none" spc="0" normalizeH="0" baseline="0" noProof="0" dirty="0">
              <a:ln>
                <a:noFill/>
              </a:ln>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371727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91CE5BD-85AA-6249-811A-F5DCB40C209D}"/>
              </a:ext>
            </a:extLst>
          </p:cNvPr>
          <p:cNvPicPr>
            <a:picLocks noChangeAspect="1"/>
          </p:cNvPicPr>
          <p:nvPr/>
        </p:nvPicPr>
        <p:blipFill>
          <a:blip r:embed="rId4"/>
          <a:srcRect/>
          <a:stretch/>
        </p:blipFill>
        <p:spPr>
          <a:xfrm>
            <a:off x="1329673" y="1684986"/>
            <a:ext cx="4042228" cy="4042228"/>
          </a:xfrm>
          <a:prstGeom prst="rect">
            <a:avLst/>
          </a:prstGeom>
        </p:spPr>
      </p:pic>
      <p:sp>
        <p:nvSpPr>
          <p:cNvPr id="9" name="Subtitle 2">
            <a:extLst>
              <a:ext uri="{FF2B5EF4-FFF2-40B4-BE49-F238E27FC236}">
                <a16:creationId xmlns:a16="http://schemas.microsoft.com/office/drawing/2014/main" id="{EE120452-4F85-3D4E-97B9-AB5FD1A14FF8}"/>
              </a:ext>
            </a:extLst>
          </p:cNvPr>
          <p:cNvSpPr txBox="1">
            <a:spLocks/>
          </p:cNvSpPr>
          <p:nvPr/>
        </p:nvSpPr>
        <p:spPr>
          <a:xfrm>
            <a:off x="6524835" y="2183324"/>
            <a:ext cx="5886202" cy="4457866"/>
          </a:xfrm>
          <a:prstGeom prst="rect">
            <a:avLst/>
          </a:prstGeom>
        </p:spPr>
        <p:txBody>
          <a:bodyPr vert="horz" lIns="91440" tIns="45720" rIns="91440" bIns="45720" rtlCol="0">
            <a:noAutofit/>
          </a:bodyPr>
          <a:lstStyle>
            <a:lvl1pPr marL="0" indent="0" algn="ctr" defTabSz="609585" rtl="0" eaLnBrk="1" latinLnBrk="0" hangingPunct="1">
              <a:spcBef>
                <a:spcPct val="20000"/>
              </a:spcBef>
              <a:buFont typeface="Arial"/>
              <a:buNone/>
              <a:defRPr sz="4267" kern="1200">
                <a:solidFill>
                  <a:schemeClr val="tx1">
                    <a:tint val="75000"/>
                  </a:schemeClr>
                </a:solidFill>
                <a:latin typeface="+mn-lt"/>
                <a:ea typeface="+mn-ea"/>
                <a:cs typeface="+mn-cs"/>
              </a:defRPr>
            </a:lvl1pPr>
            <a:lvl2pPr marL="609585" indent="0" algn="ctr" defTabSz="609585" rtl="0" eaLnBrk="1" latinLnBrk="0" hangingPunct="1">
              <a:spcBef>
                <a:spcPct val="20000"/>
              </a:spcBef>
              <a:buFont typeface="Arial"/>
              <a:buNone/>
              <a:defRPr sz="3733" kern="1200">
                <a:solidFill>
                  <a:schemeClr val="tx1">
                    <a:tint val="75000"/>
                  </a:schemeClr>
                </a:solidFill>
                <a:latin typeface="+mn-lt"/>
                <a:ea typeface="+mn-ea"/>
                <a:cs typeface="+mn-cs"/>
              </a:defRPr>
            </a:lvl2pPr>
            <a:lvl3pPr marL="1219170" indent="0" algn="ctr" defTabSz="609585" rtl="0" eaLnBrk="1" latinLnBrk="0" hangingPunct="1">
              <a:spcBef>
                <a:spcPct val="20000"/>
              </a:spcBef>
              <a:buFont typeface="Arial"/>
              <a:buNone/>
              <a:defRPr sz="3200" kern="1200">
                <a:solidFill>
                  <a:schemeClr val="tx1">
                    <a:tint val="75000"/>
                  </a:schemeClr>
                </a:solidFill>
                <a:latin typeface="+mn-lt"/>
                <a:ea typeface="+mn-ea"/>
                <a:cs typeface="+mn-cs"/>
              </a:defRPr>
            </a:lvl3pPr>
            <a:lvl4pPr marL="182875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4pPr>
            <a:lvl5pPr marL="243833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pPr algn="l"/>
            <a:r>
              <a:rPr lang="en-US" sz="4800" b="1" dirty="0">
                <a:solidFill>
                  <a:srgbClr val="005900"/>
                </a:solidFill>
                <a:latin typeface="Avenir Book" panose="02000503020000020003" pitchFamily="2" charset="0"/>
              </a:rPr>
              <a:t>Vibrant</a:t>
            </a:r>
            <a:r>
              <a:rPr lang="en-US" sz="4800" b="1" dirty="0">
                <a:solidFill>
                  <a:schemeClr val="bg1"/>
                </a:solidFill>
                <a:latin typeface="Avenir Book" panose="02000503020000020003" pitchFamily="2" charset="0"/>
              </a:rPr>
              <a:t> </a:t>
            </a:r>
          </a:p>
          <a:p>
            <a:pPr algn="l">
              <a:spcBef>
                <a:spcPts val="0"/>
              </a:spcBef>
            </a:pPr>
            <a:r>
              <a:rPr lang="en-US" sz="4800" b="1" dirty="0">
                <a:solidFill>
                  <a:schemeClr val="tx1"/>
                </a:solidFill>
                <a:latin typeface="Avenir Book" panose="02000503020000020003" pitchFamily="2" charset="0"/>
              </a:rPr>
              <a:t>Bible </a:t>
            </a:r>
          </a:p>
          <a:p>
            <a:pPr algn="l">
              <a:spcBef>
                <a:spcPts val="0"/>
              </a:spcBef>
            </a:pPr>
            <a:r>
              <a:rPr lang="en-US" sz="4800" b="1" dirty="0">
                <a:solidFill>
                  <a:schemeClr val="tx1"/>
                </a:solidFill>
                <a:latin typeface="Avenir Book" panose="02000503020000020003" pitchFamily="2" charset="0"/>
              </a:rPr>
              <a:t>Study </a:t>
            </a:r>
          </a:p>
          <a:p>
            <a:pPr algn="l">
              <a:spcBef>
                <a:spcPts val="0"/>
              </a:spcBef>
            </a:pPr>
            <a:r>
              <a:rPr lang="en-US" sz="4800" b="1" dirty="0">
                <a:solidFill>
                  <a:schemeClr val="tx1"/>
                </a:solidFill>
                <a:latin typeface="Avenir Book" panose="02000503020000020003" pitchFamily="2" charset="0"/>
              </a:rPr>
              <a:t>Ministries</a:t>
            </a:r>
            <a:endParaRPr lang="en-US" sz="4800" dirty="0">
              <a:solidFill>
                <a:schemeClr val="tx1"/>
              </a:solidFill>
              <a:latin typeface="Avenir Book" panose="02000503020000020003" pitchFamily="2" charset="0"/>
            </a:endParaRPr>
          </a:p>
          <a:p>
            <a:pPr marL="514350" indent="-514350" algn="l">
              <a:buFont typeface="+mj-lt"/>
              <a:buAutoNum type="arabicPeriod"/>
            </a:pPr>
            <a:endParaRPr lang="en-US" sz="3600" dirty="0">
              <a:solidFill>
                <a:schemeClr val="bg1"/>
              </a:solidFill>
              <a:latin typeface="Avenir Book" panose="02000503020000020003" pitchFamily="2" charset="0"/>
            </a:endParaRPr>
          </a:p>
        </p:txBody>
      </p:sp>
      <p:sp>
        <p:nvSpPr>
          <p:cNvPr id="10" name="TextBox 9">
            <a:extLst>
              <a:ext uri="{FF2B5EF4-FFF2-40B4-BE49-F238E27FC236}">
                <a16:creationId xmlns:a16="http://schemas.microsoft.com/office/drawing/2014/main" id="{526230D4-921B-2E4E-A8C5-4922213EDFE3}"/>
              </a:ext>
            </a:extLst>
          </p:cNvPr>
          <p:cNvSpPr txBox="1"/>
          <p:nvPr/>
        </p:nvSpPr>
        <p:spPr>
          <a:xfrm>
            <a:off x="3297382" y="446650"/>
            <a:ext cx="5597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atin typeface="Avenir Book" panose="02000503020000020003" pitchFamily="2" charset="0"/>
              </a:rPr>
              <a:t>CULTIVATE</a:t>
            </a:r>
            <a:endParaRPr kumimoji="0" lang="en-US" sz="1800" b="1" i="0" u="none" strike="noStrike" kern="1200" cap="none" spc="0" normalizeH="0" baseline="0" noProof="0" dirty="0">
              <a:ln>
                <a:noFill/>
              </a:ln>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4017383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91CE5BD-85AA-6249-811A-F5DCB40C209D}"/>
              </a:ext>
            </a:extLst>
          </p:cNvPr>
          <p:cNvPicPr>
            <a:picLocks noChangeAspect="1"/>
          </p:cNvPicPr>
          <p:nvPr/>
        </p:nvPicPr>
        <p:blipFill>
          <a:blip r:embed="rId4"/>
          <a:srcRect/>
          <a:stretch/>
        </p:blipFill>
        <p:spPr>
          <a:xfrm>
            <a:off x="1329673" y="1684986"/>
            <a:ext cx="4042228" cy="4042228"/>
          </a:xfrm>
          <a:prstGeom prst="rect">
            <a:avLst/>
          </a:prstGeom>
        </p:spPr>
      </p:pic>
      <p:sp>
        <p:nvSpPr>
          <p:cNvPr id="9" name="Subtitle 2">
            <a:extLst>
              <a:ext uri="{FF2B5EF4-FFF2-40B4-BE49-F238E27FC236}">
                <a16:creationId xmlns:a16="http://schemas.microsoft.com/office/drawing/2014/main" id="{EE120452-4F85-3D4E-97B9-AB5FD1A14FF8}"/>
              </a:ext>
            </a:extLst>
          </p:cNvPr>
          <p:cNvSpPr txBox="1">
            <a:spLocks/>
          </p:cNvSpPr>
          <p:nvPr/>
        </p:nvSpPr>
        <p:spPr>
          <a:xfrm>
            <a:off x="6524835" y="2183324"/>
            <a:ext cx="5886202" cy="4457866"/>
          </a:xfrm>
          <a:prstGeom prst="rect">
            <a:avLst/>
          </a:prstGeom>
        </p:spPr>
        <p:txBody>
          <a:bodyPr vert="horz" lIns="91440" tIns="45720" rIns="91440" bIns="45720" rtlCol="0">
            <a:noAutofit/>
          </a:bodyPr>
          <a:lstStyle>
            <a:lvl1pPr marL="0" indent="0" algn="ctr" defTabSz="609585" rtl="0" eaLnBrk="1" latinLnBrk="0" hangingPunct="1">
              <a:spcBef>
                <a:spcPct val="20000"/>
              </a:spcBef>
              <a:buFont typeface="Arial"/>
              <a:buNone/>
              <a:defRPr sz="4267" kern="1200">
                <a:solidFill>
                  <a:schemeClr val="tx1">
                    <a:tint val="75000"/>
                  </a:schemeClr>
                </a:solidFill>
                <a:latin typeface="+mn-lt"/>
                <a:ea typeface="+mn-ea"/>
                <a:cs typeface="+mn-cs"/>
              </a:defRPr>
            </a:lvl1pPr>
            <a:lvl2pPr marL="609585" indent="0" algn="ctr" defTabSz="609585" rtl="0" eaLnBrk="1" latinLnBrk="0" hangingPunct="1">
              <a:spcBef>
                <a:spcPct val="20000"/>
              </a:spcBef>
              <a:buFont typeface="Arial"/>
              <a:buNone/>
              <a:defRPr sz="3733" kern="1200">
                <a:solidFill>
                  <a:schemeClr val="tx1">
                    <a:tint val="75000"/>
                  </a:schemeClr>
                </a:solidFill>
                <a:latin typeface="+mn-lt"/>
                <a:ea typeface="+mn-ea"/>
                <a:cs typeface="+mn-cs"/>
              </a:defRPr>
            </a:lvl2pPr>
            <a:lvl3pPr marL="1219170" indent="0" algn="ctr" defTabSz="609585" rtl="0" eaLnBrk="1" latinLnBrk="0" hangingPunct="1">
              <a:spcBef>
                <a:spcPct val="20000"/>
              </a:spcBef>
              <a:buFont typeface="Arial"/>
              <a:buNone/>
              <a:defRPr sz="3200" kern="1200">
                <a:solidFill>
                  <a:schemeClr val="tx1">
                    <a:tint val="75000"/>
                  </a:schemeClr>
                </a:solidFill>
                <a:latin typeface="+mn-lt"/>
                <a:ea typeface="+mn-ea"/>
                <a:cs typeface="+mn-cs"/>
              </a:defRPr>
            </a:lvl3pPr>
            <a:lvl4pPr marL="182875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4pPr>
            <a:lvl5pPr marL="243833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pPr algn="l"/>
            <a:r>
              <a:rPr lang="en-US" sz="4800" b="1" dirty="0">
                <a:solidFill>
                  <a:srgbClr val="F3B70C"/>
                </a:solidFill>
                <a:latin typeface="Avenir Book" panose="02000503020000020003" pitchFamily="2" charset="0"/>
              </a:rPr>
              <a:t>Regular</a:t>
            </a:r>
          </a:p>
          <a:p>
            <a:pPr algn="l">
              <a:spcBef>
                <a:spcPts val="0"/>
              </a:spcBef>
            </a:pPr>
            <a:r>
              <a:rPr lang="en-US" sz="4800" b="1" dirty="0">
                <a:solidFill>
                  <a:schemeClr val="tx1"/>
                </a:solidFill>
                <a:latin typeface="Avenir Book" panose="02000503020000020003" pitchFamily="2" charset="0"/>
              </a:rPr>
              <a:t>Public        </a:t>
            </a:r>
          </a:p>
          <a:p>
            <a:pPr algn="l">
              <a:spcBef>
                <a:spcPts val="0"/>
              </a:spcBef>
            </a:pPr>
            <a:r>
              <a:rPr lang="en-US" sz="4800" b="1" dirty="0">
                <a:solidFill>
                  <a:schemeClr val="tx1"/>
                </a:solidFill>
                <a:latin typeface="Avenir Book" panose="02000503020000020003" pitchFamily="2" charset="0"/>
              </a:rPr>
              <a:t>Evangelism</a:t>
            </a:r>
            <a:endParaRPr lang="en-US" sz="4800" dirty="0">
              <a:solidFill>
                <a:schemeClr val="tx1"/>
              </a:solidFill>
              <a:latin typeface="Avenir Book" panose="02000503020000020003" pitchFamily="2" charset="0"/>
            </a:endParaRPr>
          </a:p>
          <a:p>
            <a:pPr marL="514350" indent="-514350" algn="l">
              <a:buFont typeface="+mj-lt"/>
              <a:buAutoNum type="arabicPeriod"/>
            </a:pPr>
            <a:endParaRPr lang="en-US" sz="3600" dirty="0">
              <a:solidFill>
                <a:schemeClr val="bg1"/>
              </a:solidFill>
              <a:latin typeface="Avenir Book" panose="02000503020000020003" pitchFamily="2" charset="0"/>
            </a:endParaRPr>
          </a:p>
        </p:txBody>
      </p:sp>
      <p:sp>
        <p:nvSpPr>
          <p:cNvPr id="10" name="TextBox 9">
            <a:extLst>
              <a:ext uri="{FF2B5EF4-FFF2-40B4-BE49-F238E27FC236}">
                <a16:creationId xmlns:a16="http://schemas.microsoft.com/office/drawing/2014/main" id="{526230D4-921B-2E4E-A8C5-4922213EDFE3}"/>
              </a:ext>
            </a:extLst>
          </p:cNvPr>
          <p:cNvSpPr txBox="1"/>
          <p:nvPr/>
        </p:nvSpPr>
        <p:spPr>
          <a:xfrm>
            <a:off x="3297382" y="446650"/>
            <a:ext cx="5597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Avenir Book" panose="02000503020000020003" pitchFamily="2" charset="0"/>
                <a:ea typeface="+mn-ea"/>
                <a:cs typeface="+mn-cs"/>
              </a:rPr>
              <a:t>HARVEST</a:t>
            </a:r>
            <a:endParaRPr kumimoji="0" lang="en-US" sz="1800" b="1" i="0" u="none" strike="noStrike" kern="1200" cap="none" spc="0" normalizeH="0" baseline="0" noProof="0" dirty="0">
              <a:ln>
                <a:noFill/>
              </a:ln>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3997133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91CE5BD-85AA-6249-811A-F5DCB40C209D}"/>
              </a:ext>
            </a:extLst>
          </p:cNvPr>
          <p:cNvPicPr>
            <a:picLocks noChangeAspect="1"/>
          </p:cNvPicPr>
          <p:nvPr/>
        </p:nvPicPr>
        <p:blipFill>
          <a:blip r:embed="rId4"/>
          <a:srcRect/>
          <a:stretch/>
        </p:blipFill>
        <p:spPr>
          <a:xfrm>
            <a:off x="1329673" y="1684986"/>
            <a:ext cx="4042228" cy="4042228"/>
          </a:xfrm>
          <a:prstGeom prst="rect">
            <a:avLst/>
          </a:prstGeom>
        </p:spPr>
      </p:pic>
      <p:sp>
        <p:nvSpPr>
          <p:cNvPr id="9" name="Subtitle 2">
            <a:extLst>
              <a:ext uri="{FF2B5EF4-FFF2-40B4-BE49-F238E27FC236}">
                <a16:creationId xmlns:a16="http://schemas.microsoft.com/office/drawing/2014/main" id="{EE120452-4F85-3D4E-97B9-AB5FD1A14FF8}"/>
              </a:ext>
            </a:extLst>
          </p:cNvPr>
          <p:cNvSpPr txBox="1">
            <a:spLocks/>
          </p:cNvSpPr>
          <p:nvPr/>
        </p:nvSpPr>
        <p:spPr>
          <a:xfrm>
            <a:off x="6524835" y="2183324"/>
            <a:ext cx="5886202" cy="4457866"/>
          </a:xfrm>
          <a:prstGeom prst="rect">
            <a:avLst/>
          </a:prstGeom>
        </p:spPr>
        <p:txBody>
          <a:bodyPr vert="horz" lIns="91440" tIns="45720" rIns="91440" bIns="45720" rtlCol="0">
            <a:noAutofit/>
          </a:bodyPr>
          <a:lstStyle>
            <a:lvl1pPr marL="0" indent="0" algn="ctr" defTabSz="609585" rtl="0" eaLnBrk="1" latinLnBrk="0" hangingPunct="1">
              <a:spcBef>
                <a:spcPct val="20000"/>
              </a:spcBef>
              <a:buFont typeface="Arial"/>
              <a:buNone/>
              <a:defRPr sz="4267" kern="1200">
                <a:solidFill>
                  <a:schemeClr val="tx1">
                    <a:tint val="75000"/>
                  </a:schemeClr>
                </a:solidFill>
                <a:latin typeface="+mn-lt"/>
                <a:ea typeface="+mn-ea"/>
                <a:cs typeface="+mn-cs"/>
              </a:defRPr>
            </a:lvl1pPr>
            <a:lvl2pPr marL="609585" indent="0" algn="ctr" defTabSz="609585" rtl="0" eaLnBrk="1" latinLnBrk="0" hangingPunct="1">
              <a:spcBef>
                <a:spcPct val="20000"/>
              </a:spcBef>
              <a:buFont typeface="Arial"/>
              <a:buNone/>
              <a:defRPr sz="3733" kern="1200">
                <a:solidFill>
                  <a:schemeClr val="tx1">
                    <a:tint val="75000"/>
                  </a:schemeClr>
                </a:solidFill>
                <a:latin typeface="+mn-lt"/>
                <a:ea typeface="+mn-ea"/>
                <a:cs typeface="+mn-cs"/>
              </a:defRPr>
            </a:lvl2pPr>
            <a:lvl3pPr marL="1219170" indent="0" algn="ctr" defTabSz="609585" rtl="0" eaLnBrk="1" latinLnBrk="0" hangingPunct="1">
              <a:spcBef>
                <a:spcPct val="20000"/>
              </a:spcBef>
              <a:buFont typeface="Arial"/>
              <a:buNone/>
              <a:defRPr sz="3200" kern="1200">
                <a:solidFill>
                  <a:schemeClr val="tx1">
                    <a:tint val="75000"/>
                  </a:schemeClr>
                </a:solidFill>
                <a:latin typeface="+mn-lt"/>
                <a:ea typeface="+mn-ea"/>
                <a:cs typeface="+mn-cs"/>
              </a:defRPr>
            </a:lvl3pPr>
            <a:lvl4pPr marL="182875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4pPr>
            <a:lvl5pPr marL="243833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pPr algn="l"/>
            <a:r>
              <a:rPr lang="en-US" sz="4800" b="1" dirty="0">
                <a:solidFill>
                  <a:srgbClr val="C00000"/>
                </a:solidFill>
                <a:latin typeface="Avenir Book" panose="02000503020000020003" pitchFamily="2" charset="0"/>
              </a:rPr>
              <a:t>Systematic</a:t>
            </a:r>
            <a:r>
              <a:rPr lang="en-US" sz="4800" b="1" dirty="0">
                <a:solidFill>
                  <a:schemeClr val="bg1"/>
                </a:solidFill>
                <a:latin typeface="Avenir Book" panose="02000503020000020003" pitchFamily="2" charset="0"/>
              </a:rPr>
              <a:t> </a:t>
            </a:r>
            <a:r>
              <a:rPr lang="en-US" sz="4800" b="1" dirty="0">
                <a:solidFill>
                  <a:schemeClr val="tx1"/>
                </a:solidFill>
                <a:latin typeface="Avenir Book" panose="02000503020000020003" pitchFamily="2" charset="0"/>
              </a:rPr>
              <a:t>Discipleship Ministries</a:t>
            </a:r>
            <a:endParaRPr lang="en-US" sz="4800" dirty="0">
              <a:solidFill>
                <a:schemeClr val="tx1"/>
              </a:solidFill>
              <a:latin typeface="Avenir Book" panose="02000503020000020003" pitchFamily="2" charset="0"/>
            </a:endParaRPr>
          </a:p>
          <a:p>
            <a:pPr marL="514350" indent="-514350" algn="l">
              <a:buFont typeface="+mj-lt"/>
              <a:buAutoNum type="arabicPeriod"/>
            </a:pPr>
            <a:endParaRPr lang="en-US" sz="3600" dirty="0">
              <a:solidFill>
                <a:schemeClr val="bg1"/>
              </a:solidFill>
              <a:latin typeface="Avenir Book" panose="02000503020000020003" pitchFamily="2" charset="0"/>
            </a:endParaRPr>
          </a:p>
        </p:txBody>
      </p:sp>
      <p:sp>
        <p:nvSpPr>
          <p:cNvPr id="10" name="TextBox 9">
            <a:extLst>
              <a:ext uri="{FF2B5EF4-FFF2-40B4-BE49-F238E27FC236}">
                <a16:creationId xmlns:a16="http://schemas.microsoft.com/office/drawing/2014/main" id="{526230D4-921B-2E4E-A8C5-4922213EDFE3}"/>
              </a:ext>
            </a:extLst>
          </p:cNvPr>
          <p:cNvSpPr txBox="1"/>
          <p:nvPr/>
        </p:nvSpPr>
        <p:spPr>
          <a:xfrm>
            <a:off x="3297382" y="446650"/>
            <a:ext cx="5597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Avenir Book" panose="02000503020000020003" pitchFamily="2" charset="0"/>
                <a:ea typeface="+mn-ea"/>
                <a:cs typeface="+mn-cs"/>
              </a:rPr>
              <a:t>PRESERVE</a:t>
            </a:r>
            <a:endParaRPr kumimoji="0" lang="en-US" sz="1800" b="1" i="0" u="none" strike="noStrike" kern="1200" cap="none" spc="0" normalizeH="0" baseline="0" noProof="0" dirty="0">
              <a:ln>
                <a:noFill/>
              </a:ln>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256784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04128" y="2020169"/>
            <a:ext cx="10998887" cy="2862322"/>
          </a:xfrm>
          <a:prstGeom prst="rect">
            <a:avLst/>
          </a:prstGeom>
          <a:noFill/>
        </p:spPr>
        <p:txBody>
          <a:bodyPr wrap="square" rtlCol="0">
            <a:spAutoFit/>
          </a:bodyPr>
          <a:lstStyle/>
          <a:p>
            <a:pPr marL="990550" indent="-990550" defTabSz="609585">
              <a:buFont typeface="+mj-lt"/>
              <a:buAutoNum type="arabicPeriod"/>
              <a:defRPr/>
            </a:pPr>
            <a:r>
              <a:rPr lang="en-US" sz="3600" b="1" dirty="0">
                <a:solidFill>
                  <a:srgbClr val="1F497D"/>
                </a:solidFill>
                <a:latin typeface="Avenir Book"/>
                <a:cs typeface="Avenir Book"/>
              </a:rPr>
              <a:t>CHURCHWIDE</a:t>
            </a:r>
            <a:r>
              <a:rPr lang="en-US" sz="3600" dirty="0">
                <a:solidFill>
                  <a:srgbClr val="1F497D"/>
                </a:solidFill>
                <a:latin typeface="Avenir Book"/>
                <a:cs typeface="Avenir Book"/>
              </a:rPr>
              <a:t> Need-based Ministries</a:t>
            </a:r>
            <a:r>
              <a:rPr lang="en-US" sz="3600" dirty="0">
                <a:solidFill>
                  <a:srgbClr val="1F497D">
                    <a:lumMod val="75000"/>
                  </a:srgbClr>
                </a:solidFill>
                <a:latin typeface="Avenir Book"/>
                <a:cs typeface="Avenir Book"/>
              </a:rPr>
              <a:t> </a:t>
            </a:r>
          </a:p>
          <a:p>
            <a:pPr marL="990550" indent="-990550" defTabSz="609585">
              <a:buFont typeface="+mj-lt"/>
              <a:buAutoNum type="arabicPeriod"/>
              <a:defRPr/>
            </a:pPr>
            <a:r>
              <a:rPr lang="en-US" sz="3600" b="1" dirty="0">
                <a:solidFill>
                  <a:srgbClr val="6B3418"/>
                </a:solidFill>
                <a:latin typeface="Avenir Book"/>
                <a:cs typeface="Avenir Book"/>
              </a:rPr>
              <a:t>ACTIVE</a:t>
            </a:r>
            <a:r>
              <a:rPr lang="en-US" sz="3600" dirty="0">
                <a:solidFill>
                  <a:srgbClr val="6B3418"/>
                </a:solidFill>
                <a:latin typeface="Avenir Book"/>
                <a:cs typeface="Avenir Book"/>
              </a:rPr>
              <a:t> Literature &amp; Media Ministry</a:t>
            </a:r>
          </a:p>
          <a:p>
            <a:pPr marL="990550" indent="-990550" defTabSz="609585">
              <a:buFont typeface="+mj-lt"/>
              <a:buAutoNum type="arabicPeriod"/>
              <a:defRPr/>
            </a:pPr>
            <a:r>
              <a:rPr lang="en-US" sz="3600" b="1" dirty="0">
                <a:solidFill>
                  <a:srgbClr val="136301"/>
                </a:solidFill>
                <a:latin typeface="Avenir Book"/>
                <a:cs typeface="Avenir Book"/>
              </a:rPr>
              <a:t>VIBRANT</a:t>
            </a:r>
            <a:r>
              <a:rPr lang="en-US" sz="3600" dirty="0">
                <a:solidFill>
                  <a:srgbClr val="136301"/>
                </a:solidFill>
                <a:latin typeface="Avenir Book"/>
                <a:cs typeface="Avenir Book"/>
              </a:rPr>
              <a:t> Bible Study Ministry</a:t>
            </a:r>
          </a:p>
          <a:p>
            <a:pPr marL="990550" indent="-990550" defTabSz="609585">
              <a:buFont typeface="+mj-lt"/>
              <a:buAutoNum type="arabicPeriod"/>
              <a:defRPr/>
            </a:pPr>
            <a:r>
              <a:rPr lang="en-US" sz="3600" b="1" dirty="0">
                <a:ln w="3175">
                  <a:solidFill>
                    <a:srgbClr val="D98A15"/>
                  </a:solidFill>
                </a:ln>
                <a:solidFill>
                  <a:srgbClr val="EEA116"/>
                </a:solidFill>
                <a:latin typeface="Avenir Book"/>
                <a:cs typeface="Avenir Book"/>
              </a:rPr>
              <a:t>REGULAR</a:t>
            </a:r>
            <a:r>
              <a:rPr lang="en-US" sz="3600" dirty="0">
                <a:ln w="3175">
                  <a:solidFill>
                    <a:srgbClr val="D98A15"/>
                  </a:solidFill>
                </a:ln>
                <a:solidFill>
                  <a:srgbClr val="EEA116"/>
                </a:solidFill>
                <a:latin typeface="Avenir Book"/>
                <a:cs typeface="Avenir Book"/>
              </a:rPr>
              <a:t> Evangelistic Meetings</a:t>
            </a:r>
          </a:p>
          <a:p>
            <a:pPr marL="990550" indent="-990550" defTabSz="609585">
              <a:buFont typeface="+mj-lt"/>
              <a:buAutoNum type="arabicPeriod"/>
              <a:defRPr/>
            </a:pPr>
            <a:r>
              <a:rPr lang="en-US" sz="3600" b="1" dirty="0">
                <a:solidFill>
                  <a:srgbClr val="C00000"/>
                </a:solidFill>
                <a:latin typeface="Avenir Book"/>
                <a:cs typeface="Avenir Book"/>
              </a:rPr>
              <a:t>SYSTEMATIC</a:t>
            </a:r>
            <a:r>
              <a:rPr lang="en-US" sz="3600" dirty="0">
                <a:solidFill>
                  <a:srgbClr val="C00000"/>
                </a:solidFill>
                <a:latin typeface="Avenir Book"/>
                <a:cs typeface="Avenir Book"/>
              </a:rPr>
              <a:t> Discipleship Ministry</a:t>
            </a:r>
          </a:p>
        </p:txBody>
      </p:sp>
      <p:sp>
        <p:nvSpPr>
          <p:cNvPr id="5" name="TextBox 4"/>
          <p:cNvSpPr txBox="1"/>
          <p:nvPr/>
        </p:nvSpPr>
        <p:spPr>
          <a:xfrm>
            <a:off x="6241333" y="265898"/>
            <a:ext cx="9053491" cy="1159228"/>
          </a:xfrm>
          <a:prstGeom prst="rect">
            <a:avLst/>
          </a:prstGeom>
          <a:noFill/>
        </p:spPr>
        <p:txBody>
          <a:bodyPr wrap="square" rtlCol="0">
            <a:spAutoFit/>
          </a:bodyPr>
          <a:lstStyle/>
          <a:p>
            <a:pPr defTabSz="609585">
              <a:defRPr/>
            </a:pPr>
            <a:r>
              <a:rPr lang="en-US" sz="3733" b="1" dirty="0">
                <a:solidFill>
                  <a:prstClr val="black"/>
                </a:solidFill>
                <a:latin typeface="Avenir Black"/>
                <a:cs typeface="Avenir Black"/>
              </a:rPr>
              <a:t>Foundational Ministries </a:t>
            </a:r>
          </a:p>
          <a:p>
            <a:pPr defTabSz="609585">
              <a:defRPr/>
            </a:pPr>
            <a:r>
              <a:rPr lang="en-US" sz="3200" b="1" i="1" dirty="0">
                <a:solidFill>
                  <a:prstClr val="black"/>
                </a:solidFill>
                <a:latin typeface="Avenir Book"/>
                <a:cs typeface="Avenir Book"/>
              </a:rPr>
              <a:t>for every local church</a:t>
            </a:r>
          </a:p>
        </p:txBody>
      </p:sp>
    </p:spTree>
    <p:extLst>
      <p:ext uri="{BB962C8B-B14F-4D97-AF65-F5344CB8AC3E}">
        <p14:creationId xmlns:p14="http://schemas.microsoft.com/office/powerpoint/2010/main" val="1505097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4" name="Chart 3"/>
          <p:cNvGraphicFramePr/>
          <p:nvPr>
            <p:extLst>
              <p:ext uri="{D42A27DB-BD31-4B8C-83A1-F6EECF244321}">
                <p14:modId xmlns:p14="http://schemas.microsoft.com/office/powerpoint/2010/main" val="3028478265"/>
              </p:ext>
            </p:extLst>
          </p:nvPr>
        </p:nvGraphicFramePr>
        <p:xfrm>
          <a:off x="3934291" y="1676019"/>
          <a:ext cx="7119191" cy="448273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42121" y="273636"/>
            <a:ext cx="11358103" cy="913007"/>
          </a:xfrm>
          <a:prstGeom prst="rect">
            <a:avLst/>
          </a:prstGeom>
          <a:noFill/>
        </p:spPr>
        <p:txBody>
          <a:bodyPr wrap="square" rtlCol="0">
            <a:spAutoFit/>
          </a:bodyPr>
          <a:lstStyle/>
          <a:p>
            <a:pPr algn="ctr" defTabSz="609585"/>
            <a:r>
              <a:rPr lang="en-US" sz="5333" b="1" dirty="0">
                <a:solidFill>
                  <a:prstClr val="black"/>
                </a:solidFill>
                <a:latin typeface="Avenir Book"/>
                <a:cs typeface="Avenir Book"/>
              </a:rPr>
              <a:t>Local Church Growth Potential</a:t>
            </a:r>
          </a:p>
        </p:txBody>
      </p:sp>
      <p:sp>
        <p:nvSpPr>
          <p:cNvPr id="8" name="TextBox 7"/>
          <p:cNvSpPr txBox="1"/>
          <p:nvPr/>
        </p:nvSpPr>
        <p:spPr>
          <a:xfrm>
            <a:off x="171056" y="2137793"/>
            <a:ext cx="3968493" cy="3375604"/>
          </a:xfrm>
          <a:prstGeom prst="rect">
            <a:avLst/>
          </a:prstGeom>
          <a:noFill/>
        </p:spPr>
        <p:txBody>
          <a:bodyPr wrap="square" rtlCol="0">
            <a:spAutoFit/>
          </a:bodyPr>
          <a:lstStyle/>
          <a:p>
            <a:pPr algn="ctr" defTabSz="609585"/>
            <a:r>
              <a:rPr lang="en-US" sz="4267" dirty="0">
                <a:solidFill>
                  <a:prstClr val="black"/>
                </a:solidFill>
                <a:latin typeface="Avenir Book"/>
                <a:cs typeface="Avenir Book"/>
              </a:rPr>
              <a:t>Every </a:t>
            </a:r>
          </a:p>
          <a:p>
            <a:pPr algn="ctr" defTabSz="609585"/>
            <a:r>
              <a:rPr lang="en-US" sz="4267" dirty="0">
                <a:solidFill>
                  <a:prstClr val="black"/>
                </a:solidFill>
                <a:latin typeface="Avenir Book"/>
                <a:cs typeface="Avenir Book"/>
              </a:rPr>
              <a:t>Church Has Different </a:t>
            </a:r>
            <a:r>
              <a:rPr lang="en-US" sz="4267" dirty="0">
                <a:solidFill>
                  <a:prstClr val="black"/>
                </a:solidFill>
                <a:latin typeface="Avenir Black"/>
                <a:cs typeface="Avenir Black"/>
              </a:rPr>
              <a:t>Strengths &amp; Weaknesses</a:t>
            </a:r>
            <a:endParaRPr lang="en-US" sz="3200" dirty="0">
              <a:solidFill>
                <a:prstClr val="black"/>
              </a:solidFill>
              <a:latin typeface="Avenir Black"/>
              <a:cs typeface="Avenir Black"/>
            </a:endParaRPr>
          </a:p>
        </p:txBody>
      </p:sp>
    </p:spTree>
    <p:extLst>
      <p:ext uri="{BB962C8B-B14F-4D97-AF65-F5344CB8AC3E}">
        <p14:creationId xmlns:p14="http://schemas.microsoft.com/office/powerpoint/2010/main" val="1082741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4" name="Chart 3"/>
          <p:cNvGraphicFramePr/>
          <p:nvPr/>
        </p:nvGraphicFramePr>
        <p:xfrm>
          <a:off x="3934291" y="1676019"/>
          <a:ext cx="7119191" cy="448273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42121" y="273636"/>
            <a:ext cx="11358103" cy="913007"/>
          </a:xfrm>
          <a:prstGeom prst="rect">
            <a:avLst/>
          </a:prstGeom>
          <a:noFill/>
        </p:spPr>
        <p:txBody>
          <a:bodyPr wrap="square" rtlCol="0">
            <a:spAutoFit/>
          </a:bodyPr>
          <a:lstStyle/>
          <a:p>
            <a:pPr algn="ctr" defTabSz="609585"/>
            <a:r>
              <a:rPr lang="en-US" sz="5333" b="1" dirty="0">
                <a:solidFill>
                  <a:prstClr val="black"/>
                </a:solidFill>
                <a:latin typeface="Avenir Book"/>
                <a:cs typeface="Avenir Book"/>
              </a:rPr>
              <a:t>Local Church Growth Potential</a:t>
            </a:r>
          </a:p>
        </p:txBody>
      </p:sp>
      <p:sp>
        <p:nvSpPr>
          <p:cNvPr id="7" name="TextBox 6">
            <a:extLst>
              <a:ext uri="{FF2B5EF4-FFF2-40B4-BE49-F238E27FC236}">
                <a16:creationId xmlns:a16="http://schemas.microsoft.com/office/drawing/2014/main" id="{9CF98FFB-3718-4542-8418-8C54FD986D7D}"/>
              </a:ext>
            </a:extLst>
          </p:cNvPr>
          <p:cNvSpPr txBox="1"/>
          <p:nvPr/>
        </p:nvSpPr>
        <p:spPr>
          <a:xfrm>
            <a:off x="171056" y="2137793"/>
            <a:ext cx="3968493" cy="3375604"/>
          </a:xfrm>
          <a:prstGeom prst="rect">
            <a:avLst/>
          </a:prstGeom>
          <a:noFill/>
        </p:spPr>
        <p:txBody>
          <a:bodyPr wrap="square" rtlCol="0">
            <a:spAutoFit/>
          </a:bodyPr>
          <a:lstStyle/>
          <a:p>
            <a:pPr algn="ctr" defTabSz="609585"/>
            <a:r>
              <a:rPr lang="en-US" sz="4267" dirty="0">
                <a:solidFill>
                  <a:prstClr val="black"/>
                </a:solidFill>
                <a:latin typeface="Avenir Book"/>
                <a:cs typeface="Avenir Book"/>
              </a:rPr>
              <a:t>We should evaluate the strength or weakness of </a:t>
            </a:r>
            <a:r>
              <a:rPr lang="en-US" sz="4267" dirty="0">
                <a:solidFill>
                  <a:prstClr val="black"/>
                </a:solidFill>
                <a:latin typeface="Avenir Black"/>
                <a:cs typeface="Avenir Black"/>
              </a:rPr>
              <a:t>each phase</a:t>
            </a:r>
            <a:endParaRPr lang="en-US" sz="3200" dirty="0">
              <a:solidFill>
                <a:prstClr val="black"/>
              </a:solidFill>
              <a:latin typeface="Avenir Book"/>
              <a:cs typeface="Avenir Book"/>
            </a:endParaRPr>
          </a:p>
        </p:txBody>
      </p:sp>
    </p:spTree>
    <p:extLst>
      <p:ext uri="{BB962C8B-B14F-4D97-AF65-F5344CB8AC3E}">
        <p14:creationId xmlns:p14="http://schemas.microsoft.com/office/powerpoint/2010/main" val="2871282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4" name="Chart 3"/>
          <p:cNvGraphicFramePr/>
          <p:nvPr/>
        </p:nvGraphicFramePr>
        <p:xfrm>
          <a:off x="3934291" y="1676019"/>
          <a:ext cx="7119191" cy="448273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42121" y="273636"/>
            <a:ext cx="11358103" cy="913007"/>
          </a:xfrm>
          <a:prstGeom prst="rect">
            <a:avLst/>
          </a:prstGeom>
          <a:noFill/>
        </p:spPr>
        <p:txBody>
          <a:bodyPr wrap="square" rtlCol="0">
            <a:spAutoFit/>
          </a:bodyPr>
          <a:lstStyle/>
          <a:p>
            <a:pPr algn="ctr" defTabSz="609585"/>
            <a:r>
              <a:rPr lang="en-US" sz="5333" b="1" dirty="0">
                <a:solidFill>
                  <a:prstClr val="black"/>
                </a:solidFill>
                <a:latin typeface="Avenir Book"/>
                <a:cs typeface="Avenir Book"/>
              </a:rPr>
              <a:t>Local Church Growth Potential</a:t>
            </a:r>
          </a:p>
        </p:txBody>
      </p:sp>
      <p:sp>
        <p:nvSpPr>
          <p:cNvPr id="8" name="TextBox 7">
            <a:extLst>
              <a:ext uri="{FF2B5EF4-FFF2-40B4-BE49-F238E27FC236}">
                <a16:creationId xmlns:a16="http://schemas.microsoft.com/office/drawing/2014/main" id="{48775E69-3B1B-6F4B-AC9F-DB5C3CD64FF1}"/>
              </a:ext>
            </a:extLst>
          </p:cNvPr>
          <p:cNvSpPr txBox="1"/>
          <p:nvPr/>
        </p:nvSpPr>
        <p:spPr>
          <a:xfrm>
            <a:off x="171064" y="1968613"/>
            <a:ext cx="3763227" cy="4247701"/>
          </a:xfrm>
          <a:prstGeom prst="rect">
            <a:avLst/>
          </a:prstGeom>
          <a:noFill/>
        </p:spPr>
        <p:txBody>
          <a:bodyPr wrap="square" rtlCol="0">
            <a:spAutoFit/>
          </a:bodyPr>
          <a:lstStyle/>
          <a:p>
            <a:pPr algn="ctr" defTabSz="609585"/>
            <a:r>
              <a:rPr lang="en-US" sz="4267" dirty="0">
                <a:solidFill>
                  <a:prstClr val="black"/>
                </a:solidFill>
                <a:latin typeface="Avenir Book"/>
                <a:cs typeface="Avenir Book"/>
              </a:rPr>
              <a:t>The key is to recognize </a:t>
            </a:r>
          </a:p>
          <a:p>
            <a:pPr algn="ctr" defTabSz="609585"/>
            <a:r>
              <a:rPr lang="en-US" sz="4267" dirty="0">
                <a:solidFill>
                  <a:prstClr val="black"/>
                </a:solidFill>
                <a:latin typeface="Avenir Book"/>
                <a:cs typeface="Avenir Book"/>
              </a:rPr>
              <a:t>that </a:t>
            </a:r>
            <a:r>
              <a:rPr lang="en-US" sz="4267" dirty="0">
                <a:solidFill>
                  <a:prstClr val="black"/>
                </a:solidFill>
                <a:latin typeface="Avenir Black"/>
                <a:cs typeface="Avenir Black"/>
              </a:rPr>
              <a:t>every </a:t>
            </a:r>
          </a:p>
          <a:p>
            <a:pPr algn="ctr" defTabSz="609585"/>
            <a:r>
              <a:rPr lang="en-US" sz="4267" dirty="0">
                <a:solidFill>
                  <a:prstClr val="black"/>
                </a:solidFill>
                <a:latin typeface="Avenir Book"/>
                <a:cs typeface="Avenir Book"/>
              </a:rPr>
              <a:t>phase of </a:t>
            </a:r>
          </a:p>
          <a:p>
            <a:pPr algn="ctr" defTabSz="609585"/>
            <a:r>
              <a:rPr lang="en-US" sz="4267" dirty="0">
                <a:solidFill>
                  <a:prstClr val="black"/>
                </a:solidFill>
                <a:latin typeface="Avenir Book"/>
                <a:cs typeface="Avenir Book"/>
              </a:rPr>
              <a:t>soul-winning is </a:t>
            </a:r>
            <a:r>
              <a:rPr lang="en-US" sz="4267" dirty="0">
                <a:solidFill>
                  <a:prstClr val="black"/>
                </a:solidFill>
                <a:latin typeface="Avenir Black"/>
                <a:cs typeface="Avenir Black"/>
              </a:rPr>
              <a:t>essential </a:t>
            </a:r>
          </a:p>
          <a:p>
            <a:pPr algn="ctr" defTabSz="609585"/>
            <a:endParaRPr lang="en-US" sz="1400" dirty="0">
              <a:solidFill>
                <a:prstClr val="black"/>
              </a:solidFill>
              <a:latin typeface="Avenir Black"/>
              <a:cs typeface="Avenir Black"/>
            </a:endParaRPr>
          </a:p>
        </p:txBody>
      </p:sp>
    </p:spTree>
    <p:extLst>
      <p:ext uri="{BB962C8B-B14F-4D97-AF65-F5344CB8AC3E}">
        <p14:creationId xmlns:p14="http://schemas.microsoft.com/office/powerpoint/2010/main" val="3268336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4" name="Chart 3"/>
          <p:cNvGraphicFramePr/>
          <p:nvPr>
            <p:extLst>
              <p:ext uri="{D42A27DB-BD31-4B8C-83A1-F6EECF244321}">
                <p14:modId xmlns:p14="http://schemas.microsoft.com/office/powerpoint/2010/main" val="521480971"/>
              </p:ext>
            </p:extLst>
          </p:nvPr>
        </p:nvGraphicFramePr>
        <p:xfrm>
          <a:off x="3934291" y="1676019"/>
          <a:ext cx="7119191" cy="448273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42121" y="273636"/>
            <a:ext cx="11358103" cy="913007"/>
          </a:xfrm>
          <a:prstGeom prst="rect">
            <a:avLst/>
          </a:prstGeom>
          <a:noFill/>
        </p:spPr>
        <p:txBody>
          <a:bodyPr wrap="square" rtlCol="0">
            <a:spAutoFit/>
          </a:bodyPr>
          <a:lstStyle/>
          <a:p>
            <a:pPr algn="ctr" defTabSz="609585"/>
            <a:r>
              <a:rPr lang="en-US" sz="5333" b="1" dirty="0">
                <a:solidFill>
                  <a:prstClr val="black"/>
                </a:solidFill>
                <a:latin typeface="Avenir Book"/>
                <a:cs typeface="Avenir Book"/>
              </a:rPr>
              <a:t>Local Church Growth Potential</a:t>
            </a:r>
          </a:p>
        </p:txBody>
      </p:sp>
      <p:sp>
        <p:nvSpPr>
          <p:cNvPr id="7" name="TextBox 6">
            <a:extLst>
              <a:ext uri="{FF2B5EF4-FFF2-40B4-BE49-F238E27FC236}">
                <a16:creationId xmlns:a16="http://schemas.microsoft.com/office/drawing/2014/main" id="{360DD9BF-A015-4447-831D-F1A2D78A298E}"/>
              </a:ext>
            </a:extLst>
          </p:cNvPr>
          <p:cNvSpPr txBox="1"/>
          <p:nvPr/>
        </p:nvSpPr>
        <p:spPr>
          <a:xfrm>
            <a:off x="171056" y="2018064"/>
            <a:ext cx="3763227" cy="3375604"/>
          </a:xfrm>
          <a:prstGeom prst="rect">
            <a:avLst/>
          </a:prstGeom>
          <a:noFill/>
        </p:spPr>
        <p:txBody>
          <a:bodyPr wrap="square" rtlCol="0">
            <a:spAutoFit/>
          </a:bodyPr>
          <a:lstStyle/>
          <a:p>
            <a:pPr algn="ctr" defTabSz="609585"/>
            <a:r>
              <a:rPr lang="en-US" sz="4267" dirty="0">
                <a:solidFill>
                  <a:prstClr val="black"/>
                </a:solidFill>
                <a:latin typeface="Avenir Book"/>
                <a:cs typeface="Avenir Book"/>
              </a:rPr>
              <a:t>We can’t just focus on </a:t>
            </a:r>
            <a:r>
              <a:rPr lang="en-US" sz="4267" b="1" dirty="0">
                <a:solidFill>
                  <a:prstClr val="black"/>
                </a:solidFill>
                <a:latin typeface="Avenir Black" panose="02000503020000020003" pitchFamily="2" charset="0"/>
                <a:cs typeface="Avenir Book"/>
              </a:rPr>
              <a:t>one or two</a:t>
            </a:r>
            <a:r>
              <a:rPr lang="en-US" sz="4267" dirty="0">
                <a:solidFill>
                  <a:prstClr val="black"/>
                </a:solidFill>
                <a:latin typeface="Avenir Book"/>
                <a:cs typeface="Avenir Book"/>
              </a:rPr>
              <a:t> areas and neglect the others</a:t>
            </a:r>
            <a:endParaRPr lang="en-US" sz="3200" dirty="0">
              <a:solidFill>
                <a:prstClr val="black"/>
              </a:solidFill>
              <a:latin typeface="Avenir Book"/>
              <a:cs typeface="Avenir Book"/>
            </a:endParaRPr>
          </a:p>
        </p:txBody>
      </p:sp>
    </p:spTree>
    <p:extLst>
      <p:ext uri="{BB962C8B-B14F-4D97-AF65-F5344CB8AC3E}">
        <p14:creationId xmlns:p14="http://schemas.microsoft.com/office/powerpoint/2010/main" val="1625771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850107" y="1275889"/>
            <a:ext cx="5867213" cy="3067506"/>
          </a:xfrm>
          <a:prstGeom prst="rect">
            <a:avLst/>
          </a:prstGeom>
          <a:noFill/>
        </p:spPr>
        <p:txBody>
          <a:bodyPr wrap="square" rtlCol="0">
            <a:spAutoFit/>
          </a:bodyPr>
          <a:lstStyle/>
          <a:p>
            <a:pPr marL="609585" indent="-609585" defTabSz="609585">
              <a:spcAft>
                <a:spcPts val="1600"/>
              </a:spcAft>
              <a:buFont typeface="Wingdings" charset="2"/>
              <a:buChar char="ü"/>
              <a:defRPr/>
            </a:pPr>
            <a:r>
              <a:rPr lang="en-US" sz="3600" dirty="0">
                <a:solidFill>
                  <a:prstClr val="black"/>
                </a:solidFill>
                <a:latin typeface="Avenir Book"/>
                <a:cs typeface="Avenir Book"/>
              </a:rPr>
              <a:t>Build trust by showing love and kindness </a:t>
            </a:r>
          </a:p>
          <a:p>
            <a:pPr marL="609585" indent="-609585" defTabSz="609585">
              <a:spcAft>
                <a:spcPts val="1600"/>
              </a:spcAft>
              <a:buFont typeface="Wingdings" charset="2"/>
              <a:buChar char="ü"/>
              <a:defRPr/>
            </a:pPr>
            <a:r>
              <a:rPr lang="en-US" sz="3600" dirty="0">
                <a:solidFill>
                  <a:prstClr val="black"/>
                </a:solidFill>
                <a:latin typeface="Avenir Book"/>
                <a:cs typeface="Avenir Book"/>
              </a:rPr>
              <a:t>Provide compassionate community service and health ministry</a:t>
            </a:r>
          </a:p>
        </p:txBody>
      </p:sp>
      <p:sp>
        <p:nvSpPr>
          <p:cNvPr id="4" name="TextBox 3"/>
          <p:cNvSpPr txBox="1"/>
          <p:nvPr/>
        </p:nvSpPr>
        <p:spPr>
          <a:xfrm>
            <a:off x="6397485" y="308083"/>
            <a:ext cx="5029040" cy="748988"/>
          </a:xfrm>
          <a:prstGeom prst="rect">
            <a:avLst/>
          </a:prstGeom>
          <a:noFill/>
        </p:spPr>
        <p:txBody>
          <a:bodyPr wrap="square" rtlCol="0">
            <a:spAutoFit/>
          </a:bodyPr>
          <a:lstStyle/>
          <a:p>
            <a:pPr defTabSz="609585">
              <a:defRPr/>
            </a:pPr>
            <a:r>
              <a:rPr lang="en-US" sz="4267" dirty="0">
                <a:solidFill>
                  <a:prstClr val="black"/>
                </a:solidFill>
                <a:latin typeface="Avenir Black"/>
                <a:cs typeface="Avenir Black"/>
              </a:rPr>
              <a:t>Prepare the Soil</a:t>
            </a:r>
          </a:p>
        </p:txBody>
      </p:sp>
    </p:spTree>
    <p:extLst>
      <p:ext uri="{BB962C8B-B14F-4D97-AF65-F5344CB8AC3E}">
        <p14:creationId xmlns:p14="http://schemas.microsoft.com/office/powerpoint/2010/main" val="3898914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4" name="Chart 3"/>
          <p:cNvGraphicFramePr/>
          <p:nvPr/>
        </p:nvGraphicFramePr>
        <p:xfrm>
          <a:off x="3934291" y="1676019"/>
          <a:ext cx="7119191" cy="448273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42121" y="273636"/>
            <a:ext cx="11358103" cy="913007"/>
          </a:xfrm>
          <a:prstGeom prst="rect">
            <a:avLst/>
          </a:prstGeom>
          <a:noFill/>
        </p:spPr>
        <p:txBody>
          <a:bodyPr wrap="square" rtlCol="0">
            <a:spAutoFit/>
          </a:bodyPr>
          <a:lstStyle/>
          <a:p>
            <a:pPr algn="ctr" defTabSz="609585"/>
            <a:r>
              <a:rPr lang="en-US" sz="5333" b="1" dirty="0">
                <a:solidFill>
                  <a:prstClr val="black"/>
                </a:solidFill>
                <a:latin typeface="Avenir Book"/>
                <a:cs typeface="Avenir Book"/>
              </a:rPr>
              <a:t>Local Church Growth Potential</a:t>
            </a:r>
          </a:p>
        </p:txBody>
      </p:sp>
      <p:sp>
        <p:nvSpPr>
          <p:cNvPr id="8" name="TextBox 7">
            <a:extLst>
              <a:ext uri="{FF2B5EF4-FFF2-40B4-BE49-F238E27FC236}">
                <a16:creationId xmlns:a16="http://schemas.microsoft.com/office/drawing/2014/main" id="{057EDDBC-528C-6C40-8F49-8D388411F704}"/>
              </a:ext>
            </a:extLst>
          </p:cNvPr>
          <p:cNvSpPr txBox="1"/>
          <p:nvPr/>
        </p:nvSpPr>
        <p:spPr>
          <a:xfrm>
            <a:off x="102635" y="2048679"/>
            <a:ext cx="3934283" cy="3375604"/>
          </a:xfrm>
          <a:prstGeom prst="rect">
            <a:avLst/>
          </a:prstGeom>
          <a:noFill/>
        </p:spPr>
        <p:txBody>
          <a:bodyPr wrap="square" rtlCol="0">
            <a:spAutoFit/>
          </a:bodyPr>
          <a:lstStyle/>
          <a:p>
            <a:pPr algn="ctr" defTabSz="609585"/>
            <a:r>
              <a:rPr lang="en-US" sz="4267" dirty="0">
                <a:solidFill>
                  <a:prstClr val="black"/>
                </a:solidFill>
                <a:latin typeface="Avenir Book"/>
                <a:cs typeface="Avenir Book"/>
              </a:rPr>
              <a:t>This results in a </a:t>
            </a:r>
            <a:r>
              <a:rPr lang="en-US" sz="4267" dirty="0">
                <a:solidFill>
                  <a:prstClr val="black"/>
                </a:solidFill>
                <a:latin typeface="Avenir Black"/>
                <a:cs typeface="Avenir Book"/>
              </a:rPr>
              <a:t>g</a:t>
            </a:r>
            <a:r>
              <a:rPr lang="en-US" sz="4267" dirty="0">
                <a:solidFill>
                  <a:prstClr val="black"/>
                </a:solidFill>
                <a:latin typeface="Avenir Black"/>
                <a:cs typeface="Avenir Black"/>
              </a:rPr>
              <a:t>rowth</a:t>
            </a:r>
          </a:p>
          <a:p>
            <a:pPr algn="ctr" defTabSz="609585"/>
            <a:r>
              <a:rPr lang="en-US" sz="4267" dirty="0">
                <a:solidFill>
                  <a:prstClr val="black"/>
                </a:solidFill>
                <a:latin typeface="Avenir Black"/>
                <a:cs typeface="Avenir Black"/>
              </a:rPr>
              <a:t>bottleneck</a:t>
            </a:r>
            <a:r>
              <a:rPr lang="en-US" sz="4267" dirty="0">
                <a:solidFill>
                  <a:prstClr val="black"/>
                </a:solidFill>
                <a:latin typeface="Avenir Book"/>
                <a:cs typeface="Avenir Book"/>
              </a:rPr>
              <a:t> that limits church growth.</a:t>
            </a:r>
            <a:endParaRPr lang="en-US" sz="3200" dirty="0">
              <a:solidFill>
                <a:prstClr val="black"/>
              </a:solidFill>
              <a:latin typeface="Avenir Book"/>
              <a:cs typeface="Avenir Book"/>
            </a:endParaRPr>
          </a:p>
        </p:txBody>
      </p:sp>
    </p:spTree>
    <p:extLst>
      <p:ext uri="{BB962C8B-B14F-4D97-AF65-F5344CB8AC3E}">
        <p14:creationId xmlns:p14="http://schemas.microsoft.com/office/powerpoint/2010/main" val="3179202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4" name="Chart 3"/>
          <p:cNvGraphicFramePr/>
          <p:nvPr>
            <p:extLst>
              <p:ext uri="{D42A27DB-BD31-4B8C-83A1-F6EECF244321}">
                <p14:modId xmlns:p14="http://schemas.microsoft.com/office/powerpoint/2010/main" val="2612799209"/>
              </p:ext>
            </p:extLst>
          </p:nvPr>
        </p:nvGraphicFramePr>
        <p:xfrm>
          <a:off x="3934292" y="1676021"/>
          <a:ext cx="7280555" cy="438860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42121" y="273636"/>
            <a:ext cx="11358103" cy="913007"/>
          </a:xfrm>
          <a:prstGeom prst="rect">
            <a:avLst/>
          </a:prstGeom>
          <a:noFill/>
        </p:spPr>
        <p:txBody>
          <a:bodyPr wrap="square" rtlCol="0">
            <a:spAutoFit/>
          </a:bodyPr>
          <a:lstStyle/>
          <a:p>
            <a:pPr algn="ctr" defTabSz="609585"/>
            <a:r>
              <a:rPr lang="en-US" sz="5333" b="1" dirty="0">
                <a:solidFill>
                  <a:prstClr val="black"/>
                </a:solidFill>
                <a:latin typeface="Avenir Book"/>
                <a:cs typeface="Avenir Book"/>
              </a:rPr>
              <a:t>Local Church Growth Potential</a:t>
            </a:r>
          </a:p>
        </p:txBody>
      </p:sp>
      <p:sp>
        <p:nvSpPr>
          <p:cNvPr id="7" name="TextBox 6"/>
          <p:cNvSpPr txBox="1"/>
          <p:nvPr/>
        </p:nvSpPr>
        <p:spPr>
          <a:xfrm>
            <a:off x="171056" y="1915452"/>
            <a:ext cx="3763227" cy="3560270"/>
          </a:xfrm>
          <a:prstGeom prst="rect">
            <a:avLst/>
          </a:prstGeom>
          <a:noFill/>
        </p:spPr>
        <p:txBody>
          <a:bodyPr wrap="square" rtlCol="0">
            <a:spAutoFit/>
          </a:bodyPr>
          <a:lstStyle/>
          <a:p>
            <a:pPr algn="ctr" defTabSz="609585"/>
            <a:r>
              <a:rPr lang="en-US" sz="4267" dirty="0">
                <a:solidFill>
                  <a:prstClr val="black"/>
                </a:solidFill>
                <a:latin typeface="Avenir Book"/>
                <a:cs typeface="Avenir Book"/>
              </a:rPr>
              <a:t>We must </a:t>
            </a:r>
          </a:p>
          <a:p>
            <a:pPr algn="ctr" defTabSz="609585"/>
            <a:r>
              <a:rPr lang="en-US" sz="4267" b="1" dirty="0">
                <a:solidFill>
                  <a:prstClr val="black"/>
                </a:solidFill>
                <a:latin typeface="Avenir Black" panose="02000503020000020003" pitchFamily="2" charset="0"/>
                <a:cs typeface="Avenir Book"/>
              </a:rPr>
              <a:t>strengthen </a:t>
            </a:r>
            <a:r>
              <a:rPr lang="en-US" sz="4267" dirty="0">
                <a:solidFill>
                  <a:prstClr val="black"/>
                </a:solidFill>
                <a:latin typeface="Avenir Book"/>
                <a:cs typeface="Avenir Book"/>
              </a:rPr>
              <a:t>every phase, always aiming for…</a:t>
            </a:r>
          </a:p>
          <a:p>
            <a:pPr algn="ctr" defTabSz="609585"/>
            <a:endParaRPr lang="en-US" sz="1200" dirty="0">
              <a:solidFill>
                <a:prstClr val="black"/>
              </a:solidFill>
              <a:latin typeface="Avenir Book"/>
              <a:cs typeface="Avenir Book"/>
            </a:endParaRPr>
          </a:p>
        </p:txBody>
      </p:sp>
    </p:spTree>
    <p:extLst>
      <p:ext uri="{BB962C8B-B14F-4D97-AF65-F5344CB8AC3E}">
        <p14:creationId xmlns:p14="http://schemas.microsoft.com/office/powerpoint/2010/main" val="1007742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4" name="Chart 3"/>
          <p:cNvGraphicFramePr/>
          <p:nvPr>
            <p:extLst>
              <p:ext uri="{D42A27DB-BD31-4B8C-83A1-F6EECF244321}">
                <p14:modId xmlns:p14="http://schemas.microsoft.com/office/powerpoint/2010/main" val="2312599631"/>
              </p:ext>
            </p:extLst>
          </p:nvPr>
        </p:nvGraphicFramePr>
        <p:xfrm>
          <a:off x="3934292" y="1676020"/>
          <a:ext cx="7361237" cy="434826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71056" y="2650850"/>
            <a:ext cx="3763227" cy="1405641"/>
          </a:xfrm>
          <a:prstGeom prst="rect">
            <a:avLst/>
          </a:prstGeom>
          <a:noFill/>
        </p:spPr>
        <p:txBody>
          <a:bodyPr wrap="square" rtlCol="0">
            <a:spAutoFit/>
          </a:bodyPr>
          <a:lstStyle/>
          <a:p>
            <a:pPr algn="ctr" defTabSz="609585"/>
            <a:r>
              <a:rPr lang="en-US" sz="4267" dirty="0">
                <a:solidFill>
                  <a:prstClr val="black"/>
                </a:solidFill>
                <a:latin typeface="Avenir Black"/>
                <a:cs typeface="Avenir Black"/>
              </a:rPr>
              <a:t>Total Member Involvement</a:t>
            </a:r>
            <a:endParaRPr lang="en-US" sz="3200" dirty="0">
              <a:solidFill>
                <a:prstClr val="black"/>
              </a:solidFill>
              <a:latin typeface="Avenir Black"/>
              <a:cs typeface="Avenir Black"/>
            </a:endParaRPr>
          </a:p>
        </p:txBody>
      </p:sp>
      <p:sp>
        <p:nvSpPr>
          <p:cNvPr id="8" name="TextBox 7"/>
          <p:cNvSpPr txBox="1"/>
          <p:nvPr/>
        </p:nvSpPr>
        <p:spPr>
          <a:xfrm>
            <a:off x="342121" y="273636"/>
            <a:ext cx="11358103" cy="913007"/>
          </a:xfrm>
          <a:prstGeom prst="rect">
            <a:avLst/>
          </a:prstGeom>
          <a:noFill/>
        </p:spPr>
        <p:txBody>
          <a:bodyPr wrap="square" rtlCol="0">
            <a:spAutoFit/>
          </a:bodyPr>
          <a:lstStyle/>
          <a:p>
            <a:pPr algn="ctr" defTabSz="609585"/>
            <a:r>
              <a:rPr lang="en-US" sz="5333" b="1" dirty="0">
                <a:solidFill>
                  <a:prstClr val="black"/>
                </a:solidFill>
                <a:latin typeface="Avenir Book"/>
                <a:cs typeface="Avenir Book"/>
              </a:rPr>
              <a:t>Local Church Growth Potential</a:t>
            </a:r>
          </a:p>
        </p:txBody>
      </p:sp>
    </p:spTree>
    <p:extLst>
      <p:ext uri="{BB962C8B-B14F-4D97-AF65-F5344CB8AC3E}">
        <p14:creationId xmlns:p14="http://schemas.microsoft.com/office/powerpoint/2010/main" val="1707368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84223" y="2257790"/>
            <a:ext cx="10964675" cy="2718949"/>
          </a:xfrm>
          <a:prstGeom prst="rect">
            <a:avLst/>
          </a:prstGeom>
          <a:noFill/>
        </p:spPr>
        <p:txBody>
          <a:bodyPr wrap="square" rtlCol="0">
            <a:spAutoFit/>
          </a:bodyPr>
          <a:lstStyle/>
          <a:p>
            <a:pPr defTabSz="609585"/>
            <a:r>
              <a:rPr lang="en-US" sz="4267" b="1" dirty="0">
                <a:solidFill>
                  <a:prstClr val="black"/>
                </a:solidFill>
                <a:latin typeface="Avenir Black" charset="0"/>
                <a:ea typeface="Avenir Black" charset="0"/>
                <a:cs typeface="Avenir Black" charset="0"/>
              </a:rPr>
              <a:t>Question</a:t>
            </a:r>
            <a:r>
              <a:rPr lang="en-US" sz="4267" dirty="0">
                <a:solidFill>
                  <a:prstClr val="black"/>
                </a:solidFill>
                <a:latin typeface="Avenir Book"/>
                <a:cs typeface="Avenir Book"/>
              </a:rPr>
              <a:t>: If every member was involved in some form of personal outreach service, would the church grow?</a:t>
            </a:r>
          </a:p>
          <a:p>
            <a:pPr defTabSz="609585"/>
            <a:endParaRPr lang="en-US" sz="4267" dirty="0">
              <a:solidFill>
                <a:prstClr val="black"/>
              </a:solidFill>
              <a:latin typeface="Avenir Book"/>
              <a:cs typeface="Avenir Book"/>
            </a:endParaRPr>
          </a:p>
        </p:txBody>
      </p:sp>
    </p:spTree>
    <p:extLst>
      <p:ext uri="{BB962C8B-B14F-4D97-AF65-F5344CB8AC3E}">
        <p14:creationId xmlns:p14="http://schemas.microsoft.com/office/powerpoint/2010/main" val="1879460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84223" y="2257789"/>
            <a:ext cx="10964675" cy="3375604"/>
          </a:xfrm>
          <a:prstGeom prst="rect">
            <a:avLst/>
          </a:prstGeom>
          <a:noFill/>
        </p:spPr>
        <p:txBody>
          <a:bodyPr wrap="square" rtlCol="0">
            <a:spAutoFit/>
          </a:bodyPr>
          <a:lstStyle/>
          <a:p>
            <a:pPr defTabSz="609585"/>
            <a:r>
              <a:rPr lang="en-US" sz="4267" b="1" dirty="0">
                <a:solidFill>
                  <a:prstClr val="black"/>
                </a:solidFill>
                <a:latin typeface="Avenir Black" charset="0"/>
                <a:ea typeface="Avenir Black" charset="0"/>
                <a:cs typeface="Avenir Black" charset="0"/>
              </a:rPr>
              <a:t>Question</a:t>
            </a:r>
            <a:r>
              <a:rPr lang="en-US" sz="4267" dirty="0">
                <a:solidFill>
                  <a:prstClr val="black"/>
                </a:solidFill>
                <a:latin typeface="Avenir Book"/>
                <a:cs typeface="Avenir Book"/>
              </a:rPr>
              <a:t>: If every member was involved in some form of personal outreach service, would the church grow?</a:t>
            </a:r>
          </a:p>
          <a:p>
            <a:pPr defTabSz="609585"/>
            <a:endParaRPr lang="en-US" sz="4267" dirty="0">
              <a:solidFill>
                <a:prstClr val="black"/>
              </a:solidFill>
              <a:latin typeface="Avenir Book"/>
              <a:cs typeface="Avenir Book"/>
            </a:endParaRPr>
          </a:p>
          <a:p>
            <a:pPr defTabSz="609585"/>
            <a:r>
              <a:rPr lang="en-US" sz="4267" b="1" dirty="0">
                <a:solidFill>
                  <a:srgbClr val="C00000"/>
                </a:solidFill>
                <a:latin typeface="Avenir Book"/>
                <a:cs typeface="Avenir Book"/>
              </a:rPr>
              <a:t>Not necessarily.</a:t>
            </a:r>
          </a:p>
        </p:txBody>
      </p:sp>
    </p:spTree>
    <p:extLst>
      <p:ext uri="{BB962C8B-B14F-4D97-AF65-F5344CB8AC3E}">
        <p14:creationId xmlns:p14="http://schemas.microsoft.com/office/powerpoint/2010/main" val="1518951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4414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4025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16089" y="2444229"/>
            <a:ext cx="11559821" cy="2103204"/>
          </a:xfrm>
          <a:prstGeom prst="rect">
            <a:avLst/>
          </a:prstGeom>
          <a:noFill/>
        </p:spPr>
        <p:txBody>
          <a:bodyPr wrap="square" rtlCol="0">
            <a:spAutoFit/>
          </a:bodyPr>
          <a:lstStyle/>
          <a:p>
            <a:pPr algn="ctr" defTabSz="914377">
              <a:defRPr/>
            </a:pPr>
            <a:endParaRPr lang="en-US" sz="4267" b="1" dirty="0">
              <a:solidFill>
                <a:srgbClr val="C00000"/>
              </a:solidFill>
              <a:latin typeface="Avenir Book"/>
              <a:cs typeface="Avenir Book"/>
            </a:endParaRPr>
          </a:p>
          <a:p>
            <a:pPr algn="ctr" defTabSz="914377">
              <a:defRPr/>
            </a:pPr>
            <a:r>
              <a:rPr lang="en-US" sz="4800" b="1" dirty="0">
                <a:solidFill>
                  <a:srgbClr val="C00000"/>
                </a:solidFill>
                <a:latin typeface="Noto Sans SemCond ExtBd" panose="020B0502040504020204" pitchFamily="34" charset="0"/>
                <a:ea typeface="Noto Sans SemCond ExtBd" panose="020B0502040504020204" pitchFamily="34" charset="0"/>
                <a:cs typeface="Noto Sans SemCond ExtBd" panose="020B0502040504020204" pitchFamily="34" charset="0"/>
              </a:rPr>
              <a:t>Why isn’t my church growing?</a:t>
            </a:r>
          </a:p>
          <a:p>
            <a:pPr algn="ctr" defTabSz="914377">
              <a:defRPr/>
            </a:pPr>
            <a:r>
              <a:rPr lang="en-US" sz="4000" i="1" dirty="0">
                <a:latin typeface="Noto Sans" panose="020B0502040504020204" pitchFamily="34" charset="0"/>
                <a:ea typeface="Noto Sans" panose="020B0502040504020204" pitchFamily="34" charset="0"/>
                <a:cs typeface="Noto Sans" panose="020B0502040504020204" pitchFamily="34" charset="0"/>
              </a:rPr>
              <a:t>Identifying “no grow” areas</a:t>
            </a:r>
            <a:endParaRPr lang="en-US" sz="2400" i="1"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25265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786863" y="2257785"/>
            <a:ext cx="11089055" cy="4175630"/>
          </a:xfrm>
          <a:prstGeom prst="rect">
            <a:avLst/>
          </a:prstGeom>
          <a:noFill/>
        </p:spPr>
        <p:txBody>
          <a:bodyPr wrap="square" rtlCol="0">
            <a:spAutoFit/>
          </a:bodyPr>
          <a:lstStyle/>
          <a:p>
            <a:pPr defTabSz="609585"/>
            <a:r>
              <a:rPr lang="en-US" sz="3600" dirty="0">
                <a:solidFill>
                  <a:prstClr val="black"/>
                </a:solidFill>
                <a:latin typeface="Avenir Book"/>
                <a:cs typeface="Avenir Book"/>
              </a:rPr>
              <a:t>Church A is very busy. It holds cooking seminars, VBS and evangelistic meetings every year. It also has an active community service center and a mentorship program for new members. Why is it not growing as much as it could?</a:t>
            </a:r>
          </a:p>
          <a:p>
            <a:pPr defTabSz="609585"/>
            <a:endParaRPr lang="en-US" sz="4267" dirty="0">
              <a:solidFill>
                <a:prstClr val="black"/>
              </a:solidFill>
              <a:latin typeface="Avenir Book"/>
              <a:cs typeface="Avenir Book"/>
            </a:endParaRPr>
          </a:p>
          <a:p>
            <a:pPr defTabSz="609585"/>
            <a:endParaRPr lang="en-US" sz="4267" dirty="0">
              <a:solidFill>
                <a:prstClr val="black"/>
              </a:solidFill>
              <a:latin typeface="Avenir Book"/>
              <a:cs typeface="Avenir Book"/>
            </a:endParaRPr>
          </a:p>
        </p:txBody>
      </p:sp>
      <p:sp>
        <p:nvSpPr>
          <p:cNvPr id="3" name="TextBox 2">
            <a:extLst>
              <a:ext uri="{FF2B5EF4-FFF2-40B4-BE49-F238E27FC236}">
                <a16:creationId xmlns:a16="http://schemas.microsoft.com/office/drawing/2014/main" id="{8C8A0C2F-83F2-EA4A-8EB2-C4F3BEA47EA6}"/>
              </a:ext>
            </a:extLst>
          </p:cNvPr>
          <p:cNvSpPr txBox="1"/>
          <p:nvPr/>
        </p:nvSpPr>
        <p:spPr>
          <a:xfrm>
            <a:off x="7792442" y="350699"/>
            <a:ext cx="3533613" cy="913007"/>
          </a:xfrm>
          <a:prstGeom prst="rect">
            <a:avLst/>
          </a:prstGeom>
          <a:noFill/>
        </p:spPr>
        <p:txBody>
          <a:bodyPr wrap="square" rtlCol="0">
            <a:spAutoFit/>
          </a:bodyPr>
          <a:lstStyle/>
          <a:p>
            <a:pPr defTabSz="609585"/>
            <a:r>
              <a:rPr lang="en-US" sz="5333" b="1" dirty="0">
                <a:solidFill>
                  <a:prstClr val="black"/>
                </a:solidFill>
                <a:latin typeface="Avenir Black" panose="02000503020000020003" pitchFamily="2" charset="0"/>
              </a:rPr>
              <a:t>Church A</a:t>
            </a:r>
          </a:p>
        </p:txBody>
      </p:sp>
    </p:spTree>
    <p:extLst>
      <p:ext uri="{BB962C8B-B14F-4D97-AF65-F5344CB8AC3E}">
        <p14:creationId xmlns:p14="http://schemas.microsoft.com/office/powerpoint/2010/main" val="2096464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3">
            <a:extLst>
              <a:ext uri="{FF2B5EF4-FFF2-40B4-BE49-F238E27FC236}">
                <a16:creationId xmlns:a16="http://schemas.microsoft.com/office/drawing/2014/main" id="{35924B89-8536-D04E-9F27-48EDD2F880DD}"/>
              </a:ext>
            </a:extLst>
          </p:cNvPr>
          <p:cNvSpPr txBox="1">
            <a:spLocks/>
          </p:cNvSpPr>
          <p:nvPr/>
        </p:nvSpPr>
        <p:spPr>
          <a:xfrm>
            <a:off x="458569" y="1632488"/>
            <a:ext cx="5279676" cy="4964304"/>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None/>
            </a:pPr>
            <a:r>
              <a:rPr lang="en-US" sz="3600" dirty="0">
                <a:solidFill>
                  <a:prstClr val="black"/>
                </a:solidFill>
                <a:latin typeface="Avenir Book" panose="02000503020000020003" pitchFamily="2" charset="0"/>
                <a:cs typeface="Garamond"/>
              </a:rPr>
              <a:t>While holding many church events, Church A is weak in the vital aspect of personal witnessing through literature and consistent Bible studies. Without these, it will experience modest growth at best.</a:t>
            </a:r>
            <a:endParaRPr lang="en-US" sz="3600" dirty="0">
              <a:solidFill>
                <a:srgbClr val="F2F1C5"/>
              </a:solidFill>
              <a:latin typeface="Garamond"/>
              <a:cs typeface="Garamond"/>
            </a:endParaRPr>
          </a:p>
        </p:txBody>
      </p:sp>
      <p:graphicFrame>
        <p:nvGraphicFramePr>
          <p:cNvPr id="8" name="Content Placeholder 3">
            <a:extLst>
              <a:ext uri="{FF2B5EF4-FFF2-40B4-BE49-F238E27FC236}">
                <a16:creationId xmlns:a16="http://schemas.microsoft.com/office/drawing/2014/main" id="{532624D5-A94C-C94D-94E1-CA80803398EE}"/>
              </a:ext>
            </a:extLst>
          </p:cNvPr>
          <p:cNvGraphicFramePr>
            <a:graphicFrameLocks/>
          </p:cNvGraphicFramePr>
          <p:nvPr>
            <p:extLst>
              <p:ext uri="{D42A27DB-BD31-4B8C-83A1-F6EECF244321}">
                <p14:modId xmlns:p14="http://schemas.microsoft.com/office/powerpoint/2010/main" val="2248584182"/>
              </p:ext>
            </p:extLst>
          </p:nvPr>
        </p:nvGraphicFramePr>
        <p:xfrm>
          <a:off x="5832374" y="184377"/>
          <a:ext cx="4747472" cy="5476834"/>
        </p:xfrm>
        <a:graphic>
          <a:graphicData uri="http://schemas.openxmlformats.org/drawingml/2006/table">
            <a:tbl>
              <a:tblPr firstRow="1" bandRow="1">
                <a:tableStyleId>{5C22544A-7EE6-4342-B048-85BDC9FD1C3A}</a:tableStyleId>
              </a:tblPr>
              <a:tblGrid>
                <a:gridCol w="2373736">
                  <a:extLst>
                    <a:ext uri="{9D8B030D-6E8A-4147-A177-3AD203B41FA5}">
                      <a16:colId xmlns:a16="http://schemas.microsoft.com/office/drawing/2014/main" val="20000"/>
                    </a:ext>
                  </a:extLst>
                </a:gridCol>
                <a:gridCol w="2373736">
                  <a:extLst>
                    <a:ext uri="{9D8B030D-6E8A-4147-A177-3AD203B41FA5}">
                      <a16:colId xmlns:a16="http://schemas.microsoft.com/office/drawing/2014/main" val="20001"/>
                    </a:ext>
                  </a:extLst>
                </a:gridCol>
              </a:tblGrid>
              <a:tr h="957300">
                <a:tc>
                  <a:txBody>
                    <a:bodyPr/>
                    <a:lstStyle/>
                    <a:p>
                      <a:pPr algn="ctr"/>
                      <a:r>
                        <a:rPr lang="en-US" sz="3200" cap="none" dirty="0">
                          <a:solidFill>
                            <a:schemeClr val="bg1"/>
                          </a:solidFill>
                          <a:latin typeface="Avenir Book" panose="02000503020000020003" pitchFamily="2" charset="0"/>
                          <a:cs typeface="Garamond"/>
                        </a:rPr>
                        <a:t>GROW</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Church A</a:t>
                      </a:r>
                    </a:p>
                  </a:txBody>
                  <a:tcPr anchor="ctr">
                    <a:solidFill>
                      <a:schemeClr val="tx1">
                        <a:alpha val="60000"/>
                      </a:schemeClr>
                    </a:solidFill>
                  </a:tcPr>
                </a:tc>
                <a:extLst>
                  <a:ext uri="{0D108BD9-81ED-4DB2-BD59-A6C34878D82A}">
                    <a16:rowId xmlns:a16="http://schemas.microsoft.com/office/drawing/2014/main" val="10000"/>
                  </a:ext>
                </a:extLst>
              </a:tr>
              <a:tr h="1019062">
                <a:tc>
                  <a:txBody>
                    <a:bodyPr/>
                    <a:lstStyle/>
                    <a:p>
                      <a:pPr algn="ctr"/>
                      <a:r>
                        <a:rPr lang="en-US" sz="3200" dirty="0">
                          <a:latin typeface="Avenir Book" panose="02000503020000020003" pitchFamily="2" charset="0"/>
                          <a:cs typeface="Garamond"/>
                        </a:rPr>
                        <a:t>Prepare</a:t>
                      </a:r>
                    </a:p>
                  </a:txBody>
                  <a:tcPr anchor="ctr">
                    <a:solidFill>
                      <a:schemeClr val="bg1"/>
                    </a:solidFill>
                  </a:tcPr>
                </a:tc>
                <a:tc>
                  <a:txBody>
                    <a:bodyPr/>
                    <a:lstStyle/>
                    <a:p>
                      <a:pPr algn="ctr"/>
                      <a:r>
                        <a:rPr lang="en-US" sz="2000" dirty="0">
                          <a:latin typeface="Avenir Book" panose="02000503020000020003" pitchFamily="2" charset="0"/>
                          <a:cs typeface="Garamond"/>
                        </a:rPr>
                        <a:t>Health, VBS, Community Services</a:t>
                      </a:r>
                    </a:p>
                  </a:txBody>
                  <a:tcPr anchor="ctr">
                    <a:solidFill>
                      <a:schemeClr val="bg1"/>
                    </a:solidFill>
                  </a:tcPr>
                </a:tc>
                <a:extLst>
                  <a:ext uri="{0D108BD9-81ED-4DB2-BD59-A6C34878D82A}">
                    <a16:rowId xmlns:a16="http://schemas.microsoft.com/office/drawing/2014/main" val="10001"/>
                  </a:ext>
                </a:extLst>
              </a:tr>
              <a:tr h="875118">
                <a:tc>
                  <a:txBody>
                    <a:bodyPr/>
                    <a:lstStyle/>
                    <a:p>
                      <a:pPr algn="ctr"/>
                      <a:r>
                        <a:rPr lang="en-US" sz="3200" dirty="0">
                          <a:latin typeface="Avenir Book" panose="02000503020000020003" pitchFamily="2" charset="0"/>
                          <a:cs typeface="Garamond"/>
                        </a:rPr>
                        <a:t>Plant</a:t>
                      </a:r>
                    </a:p>
                  </a:txBody>
                  <a:tcPr anchor="ctr">
                    <a:solidFill>
                      <a:schemeClr val="bg1"/>
                    </a:solidFill>
                  </a:tcPr>
                </a:tc>
                <a:tc rowSpan="2">
                  <a:txBody>
                    <a:bodyPr/>
                    <a:lstStyle/>
                    <a:p>
                      <a:pPr algn="ctr"/>
                      <a:r>
                        <a:rPr lang="en-US" sz="3700" b="1" i="0" dirty="0">
                          <a:solidFill>
                            <a:schemeClr val="bg1"/>
                          </a:solidFill>
                          <a:latin typeface="Avenir Black" panose="02000503020000020003" pitchFamily="2" charset="0"/>
                          <a:cs typeface="Garamond"/>
                        </a:rPr>
                        <a:t>NO </a:t>
                      </a:r>
                    </a:p>
                    <a:p>
                      <a:pPr algn="ctr"/>
                      <a:r>
                        <a:rPr lang="en-US" sz="3700" b="1" i="0" dirty="0">
                          <a:solidFill>
                            <a:schemeClr val="bg1"/>
                          </a:solidFill>
                          <a:latin typeface="Avenir Black" panose="02000503020000020003" pitchFamily="2" charset="0"/>
                          <a:cs typeface="Garamond"/>
                        </a:rPr>
                        <a:t>GROW!</a:t>
                      </a:r>
                      <a:endParaRPr lang="en-US" sz="1400" b="1" i="0" dirty="0">
                        <a:solidFill>
                          <a:schemeClr val="bg1"/>
                        </a:solidFill>
                        <a:latin typeface="Avenir Black" panose="02000503020000020003" pitchFamily="2" charset="0"/>
                        <a:cs typeface="Garamond"/>
                      </a:endParaRPr>
                    </a:p>
                  </a:txBody>
                  <a:tcPr anchor="ctr">
                    <a:solidFill>
                      <a:srgbClr val="C00000"/>
                    </a:solidFill>
                  </a:tcPr>
                </a:tc>
                <a:extLst>
                  <a:ext uri="{0D108BD9-81ED-4DB2-BD59-A6C34878D82A}">
                    <a16:rowId xmlns:a16="http://schemas.microsoft.com/office/drawing/2014/main" val="10002"/>
                  </a:ext>
                </a:extLst>
              </a:tr>
              <a:tr h="875118">
                <a:tc>
                  <a:txBody>
                    <a:bodyPr/>
                    <a:lstStyle/>
                    <a:p>
                      <a:pPr algn="ctr"/>
                      <a:r>
                        <a:rPr lang="en-US" sz="3200" dirty="0">
                          <a:latin typeface="Avenir Book" panose="02000503020000020003" pitchFamily="2" charset="0"/>
                          <a:cs typeface="Garamond"/>
                        </a:rPr>
                        <a:t>Cultivate</a:t>
                      </a:r>
                    </a:p>
                  </a:txBody>
                  <a:tcPr anchor="ctr">
                    <a:solidFill>
                      <a:schemeClr val="bg1"/>
                    </a:solidFill>
                  </a:tcPr>
                </a:tc>
                <a:tc vMerge="1">
                  <a:txBody>
                    <a:bodyPr/>
                    <a:lstStyle/>
                    <a:p>
                      <a:pPr algn="ctr"/>
                      <a:endParaRPr lang="en-US" dirty="0"/>
                    </a:p>
                  </a:txBody>
                  <a:tcPr anchor="ctr"/>
                </a:tc>
                <a:extLst>
                  <a:ext uri="{0D108BD9-81ED-4DB2-BD59-A6C34878D82A}">
                    <a16:rowId xmlns:a16="http://schemas.microsoft.com/office/drawing/2014/main" val="10003"/>
                  </a:ext>
                </a:extLst>
              </a:tr>
              <a:tr h="875118">
                <a:tc>
                  <a:txBody>
                    <a:bodyPr/>
                    <a:lstStyle/>
                    <a:p>
                      <a:pPr algn="ctr"/>
                      <a:r>
                        <a:rPr lang="en-US" sz="3200" dirty="0">
                          <a:latin typeface="Avenir Book" panose="02000503020000020003" pitchFamily="2" charset="0"/>
                          <a:cs typeface="Garamond"/>
                        </a:rPr>
                        <a:t>Harvest</a:t>
                      </a:r>
                    </a:p>
                  </a:txBody>
                  <a:tcPr anchor="ctr">
                    <a:solidFill>
                      <a:schemeClr val="bg1"/>
                    </a:solidFill>
                  </a:tcPr>
                </a:tc>
                <a:tc>
                  <a:txBody>
                    <a:bodyPr/>
                    <a:lstStyle/>
                    <a:p>
                      <a:pPr algn="ctr"/>
                      <a:r>
                        <a:rPr lang="en-US" sz="2400" dirty="0">
                          <a:latin typeface="Avenir Book" panose="02000503020000020003" pitchFamily="2" charset="0"/>
                          <a:cs typeface="Garamond"/>
                        </a:rPr>
                        <a:t>Evangelistic Meetings</a:t>
                      </a:r>
                    </a:p>
                  </a:txBody>
                  <a:tcPr anchor="ctr">
                    <a:solidFill>
                      <a:schemeClr val="bg1"/>
                    </a:solidFill>
                  </a:tcPr>
                </a:tc>
                <a:extLst>
                  <a:ext uri="{0D108BD9-81ED-4DB2-BD59-A6C34878D82A}">
                    <a16:rowId xmlns:a16="http://schemas.microsoft.com/office/drawing/2014/main" val="10004"/>
                  </a:ext>
                </a:extLst>
              </a:tr>
              <a:tr h="875118">
                <a:tc>
                  <a:txBody>
                    <a:bodyPr/>
                    <a:lstStyle/>
                    <a:p>
                      <a:pPr algn="ctr"/>
                      <a:r>
                        <a:rPr lang="en-US" sz="3200" dirty="0">
                          <a:latin typeface="Avenir Book" panose="02000503020000020003" pitchFamily="2" charset="0"/>
                          <a:cs typeface="Garamond"/>
                        </a:rPr>
                        <a:t>Preserve</a:t>
                      </a:r>
                    </a:p>
                  </a:txBody>
                  <a:tcPr anchor="ctr">
                    <a:solidFill>
                      <a:schemeClr val="bg1"/>
                    </a:solidFill>
                  </a:tcPr>
                </a:tc>
                <a:tc>
                  <a:txBody>
                    <a:bodyPr/>
                    <a:lstStyle/>
                    <a:p>
                      <a:pPr algn="ctr"/>
                      <a:r>
                        <a:rPr lang="en-US" sz="2400" dirty="0">
                          <a:latin typeface="Avenir Book" panose="02000503020000020003" pitchFamily="2" charset="0"/>
                          <a:cs typeface="Garamond"/>
                        </a:rPr>
                        <a:t>Mentorship Program</a:t>
                      </a:r>
                    </a:p>
                  </a:txBody>
                  <a:tcPr anchor="ct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0772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56426" y="1741198"/>
            <a:ext cx="1087914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venir Book"/>
                <a:ea typeface="+mn-ea"/>
                <a:cs typeface="Avenir Book"/>
              </a:rPr>
              <a:t>“The sowers of </a:t>
            </a:r>
            <a:r>
              <a:rPr kumimoji="0" lang="en-US" sz="3600" b="0" i="0" u="none" strike="noStrike" kern="1200" cap="none" spc="0" normalizeH="0" baseline="0" noProof="0" dirty="0">
                <a:ln>
                  <a:noFill/>
                </a:ln>
                <a:solidFill>
                  <a:prstClr val="black"/>
                </a:solidFill>
                <a:effectLst/>
                <a:uLnTx/>
                <a:uFillTx/>
                <a:latin typeface="Avenir Book" panose="02000503020000020003" pitchFamily="2" charset="0"/>
                <a:cs typeface="Avenir Book"/>
              </a:rPr>
              <a:t>the seed have a work to do </a:t>
            </a:r>
            <a:r>
              <a:rPr kumimoji="0" lang="en-US" sz="3600" b="0" i="0" u="none" strike="noStrike" kern="1200" cap="none" spc="0" normalizeH="0" baseline="0" noProof="0" dirty="0">
                <a:ln>
                  <a:noFill/>
                </a:ln>
                <a:solidFill>
                  <a:prstClr val="black"/>
                </a:solidFill>
                <a:effectLst/>
                <a:uLnTx/>
                <a:uFillTx/>
                <a:latin typeface="Avenir Book" panose="02000503020000020003" pitchFamily="2" charset="0"/>
                <a:cs typeface="Avenir Black"/>
              </a:rPr>
              <a:t>in </a:t>
            </a:r>
            <a:r>
              <a:rPr kumimoji="0" lang="en-US" sz="3600" b="1" i="0" u="none" strike="noStrike" kern="1200" cap="none" spc="0" normalizeH="0" baseline="0" noProof="0" dirty="0">
                <a:ln>
                  <a:noFill/>
                </a:ln>
                <a:solidFill>
                  <a:srgbClr val="C00000"/>
                </a:solidFill>
                <a:effectLst/>
                <a:uLnTx/>
                <a:uFillTx/>
                <a:latin typeface="Avenir Book" panose="02000503020000020003" pitchFamily="2" charset="0"/>
                <a:cs typeface="Avenir Black"/>
              </a:rPr>
              <a:t>preparing hearts </a:t>
            </a:r>
            <a:r>
              <a:rPr kumimoji="0" lang="en-US" sz="3600" b="0" i="0" u="none" strike="noStrike" kern="1200" cap="none" spc="0" normalizeH="0" baseline="0" noProof="0" dirty="0">
                <a:ln>
                  <a:noFill/>
                </a:ln>
                <a:solidFill>
                  <a:prstClr val="black"/>
                </a:solidFill>
                <a:effectLst/>
                <a:uLnTx/>
                <a:uFillTx/>
                <a:latin typeface="Avenir Book" panose="02000503020000020003" pitchFamily="2" charset="0"/>
                <a:cs typeface="Avenir Book"/>
              </a:rPr>
              <a:t>to receive the gospel. . . . the love of Christ, revealed in personal ministry, may soften the stony heart, </a:t>
            </a:r>
            <a:r>
              <a:rPr kumimoji="0" lang="en-US" sz="3600" b="1" i="0" u="none" strike="noStrike" kern="1200" cap="none" spc="0" normalizeH="0" baseline="0" noProof="0" dirty="0">
                <a:ln>
                  <a:noFill/>
                </a:ln>
                <a:solidFill>
                  <a:srgbClr val="C00000"/>
                </a:solidFill>
                <a:effectLst/>
                <a:uLnTx/>
                <a:uFillTx/>
                <a:latin typeface="Avenir Book" panose="02000503020000020003" pitchFamily="2" charset="0"/>
                <a:cs typeface="Avenir Black"/>
              </a:rPr>
              <a:t>so that the seed of truth </a:t>
            </a:r>
            <a:r>
              <a:rPr kumimoji="0" lang="en-US" sz="3600" b="0" i="0" u="none" strike="noStrike" kern="1200" cap="none" spc="0" normalizeH="0" baseline="0" noProof="0" dirty="0">
                <a:ln>
                  <a:noFill/>
                </a:ln>
                <a:solidFill>
                  <a:prstClr val="black"/>
                </a:solidFill>
                <a:effectLst/>
                <a:uLnTx/>
                <a:uFillTx/>
                <a:latin typeface="Avenir Book" panose="02000503020000020003" pitchFamily="2" charset="0"/>
                <a:cs typeface="Avenir Black"/>
              </a:rPr>
              <a:t>can take root</a:t>
            </a:r>
            <a:r>
              <a:rPr kumimoji="0" lang="en-US" sz="3600" b="0" i="0" u="none" strike="noStrike" kern="1200" cap="none" spc="0" normalizeH="0" baseline="0" noProof="0" dirty="0">
                <a:ln>
                  <a:noFill/>
                </a:ln>
                <a:solidFill>
                  <a:prstClr val="black"/>
                </a:solidFill>
                <a:effectLst/>
                <a:uLnTx/>
                <a:uFillTx/>
                <a:latin typeface="Avenir Book" panose="02000503020000020003" pitchFamily="2" charset="0"/>
                <a:cs typeface="Avenir Book"/>
              </a:rPr>
              <a:t>.”</a:t>
            </a:r>
          </a:p>
        </p:txBody>
      </p:sp>
      <p:sp>
        <p:nvSpPr>
          <p:cNvPr id="5" name="TextBox 4">
            <a:extLst>
              <a:ext uri="{FF2B5EF4-FFF2-40B4-BE49-F238E27FC236}">
                <a16:creationId xmlns:a16="http://schemas.microsoft.com/office/drawing/2014/main" id="{6D23B541-E654-9246-8CBD-EF3E8BAA05CF}"/>
              </a:ext>
            </a:extLst>
          </p:cNvPr>
          <p:cNvSpPr txBox="1"/>
          <p:nvPr/>
        </p:nvSpPr>
        <p:spPr>
          <a:xfrm>
            <a:off x="656426" y="5063974"/>
            <a:ext cx="7812972" cy="6667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venir Book"/>
                <a:ea typeface="+mn-ea"/>
                <a:cs typeface="Avenir Book"/>
              </a:rPr>
              <a:t>Christ’s Object Lessons</a:t>
            </a:r>
            <a:r>
              <a:rPr kumimoji="0" lang="en-US" sz="3600" b="0" i="0" u="none" strike="noStrike" kern="1200" cap="none" spc="0" normalizeH="0" baseline="0" noProof="0" dirty="0">
                <a:ln>
                  <a:noFill/>
                </a:ln>
                <a:solidFill>
                  <a:prstClr val="black"/>
                </a:solidFill>
                <a:effectLst/>
                <a:uLnTx/>
                <a:uFillTx/>
                <a:latin typeface="Avenir Book"/>
                <a:ea typeface="+mn-ea"/>
                <a:cs typeface="Avenir Book"/>
              </a:rPr>
              <a:t>, p. 57</a:t>
            </a:r>
          </a:p>
        </p:txBody>
      </p:sp>
    </p:spTree>
    <p:extLst>
      <p:ext uri="{BB962C8B-B14F-4D97-AF65-F5344CB8AC3E}">
        <p14:creationId xmlns:p14="http://schemas.microsoft.com/office/powerpoint/2010/main" val="2788845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786863" y="1737835"/>
            <a:ext cx="11089055" cy="5386283"/>
          </a:xfrm>
          <a:prstGeom prst="rect">
            <a:avLst/>
          </a:prstGeom>
          <a:noFill/>
        </p:spPr>
        <p:txBody>
          <a:bodyPr wrap="square" rtlCol="0">
            <a:spAutoFit/>
          </a:bodyPr>
          <a:lstStyle/>
          <a:p>
            <a:pPr defTabSz="609585"/>
            <a:r>
              <a:rPr lang="en-US" sz="3600" dirty="0">
                <a:solidFill>
                  <a:prstClr val="black"/>
                </a:solidFill>
                <a:latin typeface="Avenir Book"/>
                <a:cs typeface="Avenir Book"/>
              </a:rPr>
              <a:t>After a careful process of preparing, planting, and cultivating, Church B holds an evangelistic series each year and baptizes new members. Within two years, however, most of these have no involvement in the church or have left the church altogether. What can be done to help Church B?</a:t>
            </a:r>
          </a:p>
          <a:p>
            <a:pPr defTabSz="609585"/>
            <a:endParaRPr lang="en-US" sz="4267" dirty="0">
              <a:solidFill>
                <a:prstClr val="black"/>
              </a:solidFill>
              <a:latin typeface="Avenir Book"/>
              <a:cs typeface="Avenir Book"/>
            </a:endParaRPr>
          </a:p>
          <a:p>
            <a:pPr defTabSz="609585"/>
            <a:endParaRPr lang="en-US" sz="4267" dirty="0">
              <a:solidFill>
                <a:prstClr val="black"/>
              </a:solidFill>
              <a:latin typeface="Avenir Book"/>
              <a:cs typeface="Avenir Book"/>
            </a:endParaRPr>
          </a:p>
          <a:p>
            <a:pPr defTabSz="609585"/>
            <a:endParaRPr lang="en-US" sz="4267" dirty="0">
              <a:solidFill>
                <a:prstClr val="black"/>
              </a:solidFill>
              <a:latin typeface="Avenir Book"/>
              <a:cs typeface="Avenir Book"/>
            </a:endParaRPr>
          </a:p>
        </p:txBody>
      </p:sp>
      <p:sp>
        <p:nvSpPr>
          <p:cNvPr id="3" name="TextBox 2">
            <a:extLst>
              <a:ext uri="{FF2B5EF4-FFF2-40B4-BE49-F238E27FC236}">
                <a16:creationId xmlns:a16="http://schemas.microsoft.com/office/drawing/2014/main" id="{8C8A0C2F-83F2-EA4A-8EB2-C4F3BEA47EA6}"/>
              </a:ext>
            </a:extLst>
          </p:cNvPr>
          <p:cNvSpPr txBox="1"/>
          <p:nvPr/>
        </p:nvSpPr>
        <p:spPr>
          <a:xfrm>
            <a:off x="7792442" y="350699"/>
            <a:ext cx="3533613" cy="913007"/>
          </a:xfrm>
          <a:prstGeom prst="rect">
            <a:avLst/>
          </a:prstGeom>
          <a:noFill/>
        </p:spPr>
        <p:txBody>
          <a:bodyPr wrap="square" rtlCol="0">
            <a:spAutoFit/>
          </a:bodyPr>
          <a:lstStyle/>
          <a:p>
            <a:pPr defTabSz="609585"/>
            <a:r>
              <a:rPr lang="en-US" sz="5333" b="1" dirty="0">
                <a:solidFill>
                  <a:prstClr val="black"/>
                </a:solidFill>
                <a:latin typeface="Avenir Black" panose="02000503020000020003" pitchFamily="2" charset="0"/>
              </a:rPr>
              <a:t>Church B</a:t>
            </a:r>
          </a:p>
        </p:txBody>
      </p:sp>
    </p:spTree>
    <p:extLst>
      <p:ext uri="{BB962C8B-B14F-4D97-AF65-F5344CB8AC3E}">
        <p14:creationId xmlns:p14="http://schemas.microsoft.com/office/powerpoint/2010/main" val="4047108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3">
            <a:extLst>
              <a:ext uri="{FF2B5EF4-FFF2-40B4-BE49-F238E27FC236}">
                <a16:creationId xmlns:a16="http://schemas.microsoft.com/office/drawing/2014/main" id="{35924B89-8536-D04E-9F27-48EDD2F880DD}"/>
              </a:ext>
            </a:extLst>
          </p:cNvPr>
          <p:cNvSpPr txBox="1">
            <a:spLocks/>
          </p:cNvSpPr>
          <p:nvPr/>
        </p:nvSpPr>
        <p:spPr>
          <a:xfrm>
            <a:off x="472016" y="1632488"/>
            <a:ext cx="5279676" cy="4964304"/>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None/>
            </a:pPr>
            <a:r>
              <a:rPr lang="en-US" sz="3600" dirty="0">
                <a:solidFill>
                  <a:prstClr val="black"/>
                </a:solidFill>
                <a:latin typeface="Avenir Book" panose="02000503020000020003" pitchFamily="2" charset="0"/>
                <a:cs typeface="Garamond"/>
              </a:rPr>
              <a:t>Church B is making church members but falling short of making disciples. It needs an intentional plan to disciple new members into active and spiritually grounded laborers in God’s cause. </a:t>
            </a:r>
          </a:p>
          <a:p>
            <a:pPr marL="0" indent="0" defTabSz="457189">
              <a:buNone/>
            </a:pPr>
            <a:endParaRPr lang="en-US" sz="3733" dirty="0">
              <a:solidFill>
                <a:prstClr val="black"/>
              </a:solidFill>
              <a:latin typeface="Avenir Book" panose="02000503020000020003" pitchFamily="2" charset="0"/>
              <a:cs typeface="Garamond"/>
            </a:endParaRPr>
          </a:p>
        </p:txBody>
      </p:sp>
      <p:graphicFrame>
        <p:nvGraphicFramePr>
          <p:cNvPr id="8" name="Content Placeholder 3">
            <a:extLst>
              <a:ext uri="{FF2B5EF4-FFF2-40B4-BE49-F238E27FC236}">
                <a16:creationId xmlns:a16="http://schemas.microsoft.com/office/drawing/2014/main" id="{532624D5-A94C-C94D-94E1-CA80803398EE}"/>
              </a:ext>
            </a:extLst>
          </p:cNvPr>
          <p:cNvGraphicFramePr>
            <a:graphicFrameLocks/>
          </p:cNvGraphicFramePr>
          <p:nvPr>
            <p:extLst>
              <p:ext uri="{D42A27DB-BD31-4B8C-83A1-F6EECF244321}">
                <p14:modId xmlns:p14="http://schemas.microsoft.com/office/powerpoint/2010/main" val="3877899692"/>
              </p:ext>
            </p:extLst>
          </p:nvPr>
        </p:nvGraphicFramePr>
        <p:xfrm>
          <a:off x="5751692" y="157483"/>
          <a:ext cx="4747472" cy="5436493"/>
        </p:xfrm>
        <a:graphic>
          <a:graphicData uri="http://schemas.openxmlformats.org/drawingml/2006/table">
            <a:tbl>
              <a:tblPr firstRow="1" bandRow="1">
                <a:tableStyleId>{5C22544A-7EE6-4342-B048-85BDC9FD1C3A}</a:tableStyleId>
              </a:tblPr>
              <a:tblGrid>
                <a:gridCol w="2373736">
                  <a:extLst>
                    <a:ext uri="{9D8B030D-6E8A-4147-A177-3AD203B41FA5}">
                      <a16:colId xmlns:a16="http://schemas.microsoft.com/office/drawing/2014/main" val="20000"/>
                    </a:ext>
                  </a:extLst>
                </a:gridCol>
                <a:gridCol w="2373736">
                  <a:extLst>
                    <a:ext uri="{9D8B030D-6E8A-4147-A177-3AD203B41FA5}">
                      <a16:colId xmlns:a16="http://schemas.microsoft.com/office/drawing/2014/main" val="20001"/>
                    </a:ext>
                  </a:extLst>
                </a:gridCol>
              </a:tblGrid>
              <a:tr h="950249">
                <a:tc>
                  <a:txBody>
                    <a:bodyPr/>
                    <a:lstStyle/>
                    <a:p>
                      <a:pPr algn="ctr"/>
                      <a:r>
                        <a:rPr lang="en-US" sz="3200" cap="none" dirty="0">
                          <a:solidFill>
                            <a:schemeClr val="bg1"/>
                          </a:solidFill>
                          <a:latin typeface="Avenir Book" panose="02000503020000020003" pitchFamily="2" charset="0"/>
                          <a:cs typeface="Garamond"/>
                        </a:rPr>
                        <a:t>GROW</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Church B</a:t>
                      </a:r>
                    </a:p>
                  </a:txBody>
                  <a:tcPr anchor="ctr">
                    <a:solidFill>
                      <a:schemeClr val="tx1">
                        <a:alpha val="60000"/>
                      </a:schemeClr>
                    </a:solidFill>
                  </a:tcPr>
                </a:tc>
                <a:extLst>
                  <a:ext uri="{0D108BD9-81ED-4DB2-BD59-A6C34878D82A}">
                    <a16:rowId xmlns:a16="http://schemas.microsoft.com/office/drawing/2014/main" val="10000"/>
                  </a:ext>
                </a:extLst>
              </a:tr>
              <a:tr h="1011556">
                <a:tc>
                  <a:txBody>
                    <a:bodyPr/>
                    <a:lstStyle/>
                    <a:p>
                      <a:pPr algn="ctr"/>
                      <a:r>
                        <a:rPr lang="en-US" sz="3200" dirty="0">
                          <a:latin typeface="Avenir Book" panose="02000503020000020003" pitchFamily="2" charset="0"/>
                          <a:cs typeface="Garamond"/>
                        </a:rPr>
                        <a:t>Prepare</a:t>
                      </a:r>
                    </a:p>
                  </a:txBody>
                  <a:tcPr anchor="ctr">
                    <a:solidFill>
                      <a:schemeClr val="bg1"/>
                    </a:solidFill>
                  </a:tcPr>
                </a:tc>
                <a:tc>
                  <a:txBody>
                    <a:bodyPr/>
                    <a:lstStyle/>
                    <a:p>
                      <a:pPr algn="ctr"/>
                      <a:r>
                        <a:rPr lang="en-US" sz="2400" dirty="0">
                          <a:latin typeface="Avenir Book" panose="02000503020000020003" pitchFamily="2" charset="0"/>
                          <a:cs typeface="Garamond"/>
                        </a:rPr>
                        <a:t>Felt-Needs Ministries</a:t>
                      </a:r>
                    </a:p>
                  </a:txBody>
                  <a:tcPr anchor="ctr">
                    <a:solidFill>
                      <a:schemeClr val="bg1"/>
                    </a:solidFill>
                  </a:tcPr>
                </a:tc>
                <a:extLst>
                  <a:ext uri="{0D108BD9-81ED-4DB2-BD59-A6C34878D82A}">
                    <a16:rowId xmlns:a16="http://schemas.microsoft.com/office/drawing/2014/main" val="10001"/>
                  </a:ext>
                </a:extLst>
              </a:tr>
              <a:tr h="868672">
                <a:tc>
                  <a:txBody>
                    <a:bodyPr/>
                    <a:lstStyle/>
                    <a:p>
                      <a:pPr algn="ctr"/>
                      <a:r>
                        <a:rPr lang="en-US" sz="3200" dirty="0">
                          <a:latin typeface="Avenir Book" panose="02000503020000020003" pitchFamily="2" charset="0"/>
                          <a:cs typeface="Garamond"/>
                        </a:rPr>
                        <a:t>Plant</a:t>
                      </a:r>
                    </a:p>
                  </a:txBody>
                  <a:tcPr anchor="ctr">
                    <a:solidFill>
                      <a:schemeClr val="bg1"/>
                    </a:solidFill>
                  </a:tcPr>
                </a:tc>
                <a:tc>
                  <a:txBody>
                    <a:bodyPr/>
                    <a:lstStyle/>
                    <a:p>
                      <a:pPr algn="ctr"/>
                      <a:r>
                        <a:rPr lang="en-US" sz="2400" dirty="0">
                          <a:latin typeface="Avenir Book" panose="02000503020000020003" pitchFamily="2" charset="0"/>
                          <a:cs typeface="Garamond"/>
                        </a:rPr>
                        <a:t>Literature Distribution</a:t>
                      </a:r>
                    </a:p>
                  </a:txBody>
                  <a:tcPr anchor="ctr">
                    <a:solidFill>
                      <a:schemeClr val="bg1"/>
                    </a:solidFill>
                  </a:tcPr>
                </a:tc>
                <a:extLst>
                  <a:ext uri="{0D108BD9-81ED-4DB2-BD59-A6C34878D82A}">
                    <a16:rowId xmlns:a16="http://schemas.microsoft.com/office/drawing/2014/main" val="1265815125"/>
                  </a:ext>
                </a:extLst>
              </a:tr>
              <a:tr h="868672">
                <a:tc>
                  <a:txBody>
                    <a:bodyPr/>
                    <a:lstStyle/>
                    <a:p>
                      <a:pPr algn="ctr"/>
                      <a:r>
                        <a:rPr lang="en-US" sz="3200" dirty="0">
                          <a:latin typeface="Avenir Book" panose="02000503020000020003" pitchFamily="2" charset="0"/>
                          <a:cs typeface="Garamond"/>
                        </a:rPr>
                        <a:t>Cultivate</a:t>
                      </a:r>
                    </a:p>
                  </a:txBody>
                  <a:tcPr anchor="ctr">
                    <a:solidFill>
                      <a:schemeClr val="bg1"/>
                    </a:solidFill>
                  </a:tcPr>
                </a:tc>
                <a:tc>
                  <a:txBody>
                    <a:bodyPr/>
                    <a:lstStyle/>
                    <a:p>
                      <a:pPr algn="ctr"/>
                      <a:r>
                        <a:rPr lang="en-US" sz="2400" dirty="0">
                          <a:latin typeface="Avenir Book" panose="02000503020000020003" pitchFamily="2" charset="0"/>
                          <a:cs typeface="Garamond"/>
                        </a:rPr>
                        <a:t>Bible Studies</a:t>
                      </a:r>
                    </a:p>
                  </a:txBody>
                  <a:tcPr anchor="ctr">
                    <a:solidFill>
                      <a:schemeClr val="bg1"/>
                    </a:solidFill>
                  </a:tcPr>
                </a:tc>
                <a:extLst>
                  <a:ext uri="{0D108BD9-81ED-4DB2-BD59-A6C34878D82A}">
                    <a16:rowId xmlns:a16="http://schemas.microsoft.com/office/drawing/2014/main" val="1460736344"/>
                  </a:ext>
                </a:extLst>
              </a:tr>
              <a:tr h="868672">
                <a:tc>
                  <a:txBody>
                    <a:bodyPr/>
                    <a:lstStyle/>
                    <a:p>
                      <a:pPr algn="ctr"/>
                      <a:r>
                        <a:rPr lang="en-US" sz="3200" dirty="0">
                          <a:latin typeface="Avenir Book" panose="02000503020000020003" pitchFamily="2" charset="0"/>
                          <a:cs typeface="Garamond"/>
                        </a:rPr>
                        <a:t>Harvest</a:t>
                      </a:r>
                    </a:p>
                  </a:txBody>
                  <a:tcPr anchor="ctr">
                    <a:solidFill>
                      <a:schemeClr val="bg1"/>
                    </a:solidFill>
                  </a:tcPr>
                </a:tc>
                <a:tc>
                  <a:txBody>
                    <a:bodyPr/>
                    <a:lstStyle/>
                    <a:p>
                      <a:pPr algn="ctr"/>
                      <a:r>
                        <a:rPr lang="en-US" sz="2400" dirty="0">
                          <a:latin typeface="Avenir Book" panose="02000503020000020003" pitchFamily="2" charset="0"/>
                          <a:cs typeface="Garamond"/>
                        </a:rPr>
                        <a:t>Evangelistic Meetings</a:t>
                      </a:r>
                    </a:p>
                  </a:txBody>
                  <a:tcPr anchor="ctr">
                    <a:solidFill>
                      <a:schemeClr val="bg1"/>
                    </a:solidFill>
                  </a:tcPr>
                </a:tc>
                <a:extLst>
                  <a:ext uri="{0D108BD9-81ED-4DB2-BD59-A6C34878D82A}">
                    <a16:rowId xmlns:a16="http://schemas.microsoft.com/office/drawing/2014/main" val="10004"/>
                  </a:ext>
                </a:extLst>
              </a:tr>
              <a:tr h="868672">
                <a:tc>
                  <a:txBody>
                    <a:bodyPr/>
                    <a:lstStyle/>
                    <a:p>
                      <a:pPr algn="ctr"/>
                      <a:r>
                        <a:rPr lang="en-US" sz="3200" dirty="0">
                          <a:latin typeface="Avenir Book" panose="02000503020000020003" pitchFamily="2" charset="0"/>
                          <a:cs typeface="Garamond"/>
                        </a:rPr>
                        <a:t>Preserve</a:t>
                      </a:r>
                    </a:p>
                  </a:txBody>
                  <a:tcPr anchor="ctr">
                    <a:solidFill>
                      <a:schemeClr val="bg1"/>
                    </a:solidFill>
                  </a:tcPr>
                </a:tc>
                <a:tc>
                  <a:txBody>
                    <a:bodyPr/>
                    <a:lstStyle/>
                    <a:p>
                      <a:pPr algn="ctr"/>
                      <a:r>
                        <a:rPr lang="en-US" sz="2700" b="1" i="0" dirty="0">
                          <a:solidFill>
                            <a:schemeClr val="bg1"/>
                          </a:solidFill>
                          <a:latin typeface="Avenir Black" panose="02000503020000020003" pitchFamily="2" charset="0"/>
                          <a:cs typeface="Garamond"/>
                        </a:rPr>
                        <a:t>NO GROW!</a:t>
                      </a:r>
                    </a:p>
                  </a:txBody>
                  <a:tcPr anchor="ctr">
                    <a:solidFill>
                      <a:srgbClr val="C000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40218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786863" y="2257785"/>
            <a:ext cx="11089055" cy="5488939"/>
          </a:xfrm>
          <a:prstGeom prst="rect">
            <a:avLst/>
          </a:prstGeom>
          <a:noFill/>
        </p:spPr>
        <p:txBody>
          <a:bodyPr wrap="square" rtlCol="0">
            <a:spAutoFit/>
          </a:bodyPr>
          <a:lstStyle/>
          <a:p>
            <a:pPr defTabSz="609585"/>
            <a:r>
              <a:rPr lang="en-US" sz="3600" dirty="0">
                <a:solidFill>
                  <a:prstClr val="black"/>
                </a:solidFill>
                <a:latin typeface="Avenir Book"/>
                <a:cs typeface="Avenir Book"/>
              </a:rPr>
              <a:t>The members of Church C share literature and give Bible studies. They also have an intentional plan for mentoring new members, but very few interests actually become baptized members of the church. What can Church C do to grow?</a:t>
            </a:r>
          </a:p>
          <a:p>
            <a:pPr defTabSz="609585"/>
            <a:endParaRPr lang="en-US" sz="4267" dirty="0">
              <a:solidFill>
                <a:prstClr val="black"/>
              </a:solidFill>
              <a:latin typeface="Avenir Book"/>
              <a:cs typeface="Avenir Book"/>
            </a:endParaRPr>
          </a:p>
          <a:p>
            <a:pPr defTabSz="609585"/>
            <a:endParaRPr lang="en-US" sz="4267" dirty="0">
              <a:solidFill>
                <a:prstClr val="black"/>
              </a:solidFill>
              <a:latin typeface="Avenir Book"/>
              <a:cs typeface="Avenir Book"/>
            </a:endParaRPr>
          </a:p>
          <a:p>
            <a:pPr defTabSz="609585"/>
            <a:endParaRPr lang="en-US" sz="4267" dirty="0">
              <a:solidFill>
                <a:prstClr val="black"/>
              </a:solidFill>
              <a:latin typeface="Avenir Book"/>
              <a:cs typeface="Avenir Book"/>
            </a:endParaRPr>
          </a:p>
          <a:p>
            <a:pPr defTabSz="609585"/>
            <a:endParaRPr lang="en-US" sz="4267" dirty="0">
              <a:solidFill>
                <a:prstClr val="black"/>
              </a:solidFill>
              <a:latin typeface="Avenir Book"/>
              <a:cs typeface="Avenir Book"/>
            </a:endParaRPr>
          </a:p>
        </p:txBody>
      </p:sp>
      <p:sp>
        <p:nvSpPr>
          <p:cNvPr id="3" name="TextBox 2">
            <a:extLst>
              <a:ext uri="{FF2B5EF4-FFF2-40B4-BE49-F238E27FC236}">
                <a16:creationId xmlns:a16="http://schemas.microsoft.com/office/drawing/2014/main" id="{8C8A0C2F-83F2-EA4A-8EB2-C4F3BEA47EA6}"/>
              </a:ext>
            </a:extLst>
          </p:cNvPr>
          <p:cNvSpPr txBox="1"/>
          <p:nvPr/>
        </p:nvSpPr>
        <p:spPr>
          <a:xfrm>
            <a:off x="7792442" y="350699"/>
            <a:ext cx="3533613" cy="913007"/>
          </a:xfrm>
          <a:prstGeom prst="rect">
            <a:avLst/>
          </a:prstGeom>
          <a:noFill/>
        </p:spPr>
        <p:txBody>
          <a:bodyPr wrap="square" rtlCol="0">
            <a:spAutoFit/>
          </a:bodyPr>
          <a:lstStyle/>
          <a:p>
            <a:pPr defTabSz="609585"/>
            <a:r>
              <a:rPr lang="en-US" sz="5333" b="1" dirty="0">
                <a:solidFill>
                  <a:prstClr val="black"/>
                </a:solidFill>
                <a:latin typeface="Avenir Black" panose="02000503020000020003" pitchFamily="2" charset="0"/>
              </a:rPr>
              <a:t>Church C</a:t>
            </a:r>
          </a:p>
        </p:txBody>
      </p:sp>
    </p:spTree>
    <p:extLst>
      <p:ext uri="{BB962C8B-B14F-4D97-AF65-F5344CB8AC3E}">
        <p14:creationId xmlns:p14="http://schemas.microsoft.com/office/powerpoint/2010/main" val="254254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3">
            <a:extLst>
              <a:ext uri="{FF2B5EF4-FFF2-40B4-BE49-F238E27FC236}">
                <a16:creationId xmlns:a16="http://schemas.microsoft.com/office/drawing/2014/main" id="{35924B89-8536-D04E-9F27-48EDD2F880DD}"/>
              </a:ext>
            </a:extLst>
          </p:cNvPr>
          <p:cNvSpPr txBox="1">
            <a:spLocks/>
          </p:cNvSpPr>
          <p:nvPr/>
        </p:nvSpPr>
        <p:spPr>
          <a:xfrm>
            <a:off x="458569" y="1632488"/>
            <a:ext cx="5279676" cy="496430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None/>
            </a:pPr>
            <a:r>
              <a:rPr lang="en-US" dirty="0">
                <a:solidFill>
                  <a:prstClr val="black"/>
                </a:solidFill>
                <a:latin typeface="Avenir Book" panose="02000503020000020003" pitchFamily="2" charset="0"/>
                <a:cs typeface="Garamond"/>
              </a:rPr>
              <a:t>Church C has failed to build trust by ministering to the health and other needs of the community. It also fails to capitalize on the power of public evangelistic meetings to harvest decisions for Christ, including baptism. </a:t>
            </a:r>
          </a:p>
        </p:txBody>
      </p:sp>
      <p:graphicFrame>
        <p:nvGraphicFramePr>
          <p:cNvPr id="5" name="Content Placeholder 3">
            <a:extLst>
              <a:ext uri="{FF2B5EF4-FFF2-40B4-BE49-F238E27FC236}">
                <a16:creationId xmlns:a16="http://schemas.microsoft.com/office/drawing/2014/main" id="{84548BE3-5AAD-334A-9143-45C8FF51634F}"/>
              </a:ext>
            </a:extLst>
          </p:cNvPr>
          <p:cNvGraphicFramePr>
            <a:graphicFrameLocks/>
          </p:cNvGraphicFramePr>
          <p:nvPr>
            <p:extLst>
              <p:ext uri="{D42A27DB-BD31-4B8C-83A1-F6EECF244321}">
                <p14:modId xmlns:p14="http://schemas.microsoft.com/office/powerpoint/2010/main" val="56699962"/>
              </p:ext>
            </p:extLst>
          </p:nvPr>
        </p:nvGraphicFramePr>
        <p:xfrm>
          <a:off x="5738245" y="130588"/>
          <a:ext cx="4747472" cy="5378439"/>
        </p:xfrm>
        <a:graphic>
          <a:graphicData uri="http://schemas.openxmlformats.org/drawingml/2006/table">
            <a:tbl>
              <a:tblPr firstRow="1" bandRow="1">
                <a:tableStyleId>{5C22544A-7EE6-4342-B048-85BDC9FD1C3A}</a:tableStyleId>
              </a:tblPr>
              <a:tblGrid>
                <a:gridCol w="2373736">
                  <a:extLst>
                    <a:ext uri="{9D8B030D-6E8A-4147-A177-3AD203B41FA5}">
                      <a16:colId xmlns:a16="http://schemas.microsoft.com/office/drawing/2014/main" val="20000"/>
                    </a:ext>
                  </a:extLst>
                </a:gridCol>
                <a:gridCol w="2373736">
                  <a:extLst>
                    <a:ext uri="{9D8B030D-6E8A-4147-A177-3AD203B41FA5}">
                      <a16:colId xmlns:a16="http://schemas.microsoft.com/office/drawing/2014/main" val="20001"/>
                    </a:ext>
                  </a:extLst>
                </a:gridCol>
              </a:tblGrid>
              <a:tr h="1026141">
                <a:tc>
                  <a:txBody>
                    <a:bodyPr/>
                    <a:lstStyle/>
                    <a:p>
                      <a:pPr algn="ctr"/>
                      <a:r>
                        <a:rPr lang="en-US" sz="3200" cap="none" dirty="0">
                          <a:solidFill>
                            <a:schemeClr val="bg1"/>
                          </a:solidFill>
                          <a:latin typeface="Avenir Book" panose="02000503020000020003" pitchFamily="2" charset="0"/>
                          <a:cs typeface="Garamond"/>
                        </a:rPr>
                        <a:t>GROW</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Church C</a:t>
                      </a:r>
                    </a:p>
                  </a:txBody>
                  <a:tcPr anchor="ctr">
                    <a:solidFill>
                      <a:schemeClr val="tx1">
                        <a:alpha val="60000"/>
                      </a:schemeClr>
                    </a:solidFill>
                  </a:tcPr>
                </a:tc>
                <a:extLst>
                  <a:ext uri="{0D108BD9-81ED-4DB2-BD59-A6C34878D82A}">
                    <a16:rowId xmlns:a16="http://schemas.microsoft.com/office/drawing/2014/main" val="10000"/>
                  </a:ext>
                </a:extLst>
              </a:tr>
              <a:tr h="900671">
                <a:tc>
                  <a:txBody>
                    <a:bodyPr/>
                    <a:lstStyle/>
                    <a:p>
                      <a:pPr algn="ctr"/>
                      <a:r>
                        <a:rPr lang="en-US" sz="3200" dirty="0">
                          <a:latin typeface="Avenir Book" panose="02000503020000020003" pitchFamily="2" charset="0"/>
                          <a:cs typeface="Garamond"/>
                        </a:rPr>
                        <a:t>Prepare</a:t>
                      </a:r>
                    </a:p>
                  </a:txBody>
                  <a:tcPr anchor="ctr">
                    <a:solidFill>
                      <a:schemeClr val="bg1"/>
                    </a:solidFill>
                  </a:tcPr>
                </a:tc>
                <a:tc>
                  <a:txBody>
                    <a:bodyPr/>
                    <a:lstStyle/>
                    <a:p>
                      <a:pPr algn="ctr"/>
                      <a:r>
                        <a:rPr lang="en-US" sz="2400" b="1" i="0" dirty="0">
                          <a:solidFill>
                            <a:schemeClr val="bg1"/>
                          </a:solidFill>
                          <a:latin typeface="Avenir Black" panose="02000503020000020003" pitchFamily="2" charset="0"/>
                          <a:cs typeface="Garamond"/>
                        </a:rPr>
                        <a:t>NO GROW!</a:t>
                      </a:r>
                    </a:p>
                  </a:txBody>
                  <a:tcPr anchor="ctr">
                    <a:solidFill>
                      <a:srgbClr val="C00000"/>
                    </a:solidFill>
                  </a:tcPr>
                </a:tc>
                <a:extLst>
                  <a:ext uri="{0D108BD9-81ED-4DB2-BD59-A6C34878D82A}">
                    <a16:rowId xmlns:a16="http://schemas.microsoft.com/office/drawing/2014/main" val="10001"/>
                  </a:ext>
                </a:extLst>
              </a:tr>
              <a:tr h="938049">
                <a:tc>
                  <a:txBody>
                    <a:bodyPr/>
                    <a:lstStyle/>
                    <a:p>
                      <a:pPr algn="ctr"/>
                      <a:r>
                        <a:rPr lang="en-US" sz="3200" dirty="0">
                          <a:latin typeface="Avenir Book" panose="02000503020000020003" pitchFamily="2" charset="0"/>
                          <a:cs typeface="Garamond"/>
                        </a:rPr>
                        <a:t>Plant</a:t>
                      </a:r>
                    </a:p>
                  </a:txBody>
                  <a:tcPr anchor="ctr">
                    <a:solidFill>
                      <a:schemeClr val="bg1"/>
                    </a:solidFill>
                  </a:tcPr>
                </a:tc>
                <a:tc>
                  <a:txBody>
                    <a:bodyPr/>
                    <a:lstStyle/>
                    <a:p>
                      <a:pPr algn="ctr"/>
                      <a:r>
                        <a:rPr lang="en-US" sz="2400" dirty="0">
                          <a:latin typeface="Avenir Book" panose="02000503020000020003" pitchFamily="2" charset="0"/>
                          <a:cs typeface="Garamond"/>
                        </a:rPr>
                        <a:t>Literature Distribution</a:t>
                      </a:r>
                    </a:p>
                  </a:txBody>
                  <a:tcPr anchor="ctr">
                    <a:solidFill>
                      <a:schemeClr val="bg1"/>
                    </a:solidFill>
                  </a:tcPr>
                </a:tc>
                <a:extLst>
                  <a:ext uri="{0D108BD9-81ED-4DB2-BD59-A6C34878D82A}">
                    <a16:rowId xmlns:a16="http://schemas.microsoft.com/office/drawing/2014/main" val="1265815125"/>
                  </a:ext>
                </a:extLst>
              </a:tr>
              <a:tr h="823516">
                <a:tc>
                  <a:txBody>
                    <a:bodyPr/>
                    <a:lstStyle/>
                    <a:p>
                      <a:pPr algn="ctr"/>
                      <a:r>
                        <a:rPr lang="en-US" sz="3200" dirty="0">
                          <a:latin typeface="Avenir Book" panose="02000503020000020003" pitchFamily="2" charset="0"/>
                          <a:cs typeface="Garamond"/>
                        </a:rPr>
                        <a:t>Cultivate</a:t>
                      </a:r>
                    </a:p>
                  </a:txBody>
                  <a:tcPr anchor="ctr">
                    <a:solidFill>
                      <a:schemeClr val="bg1"/>
                    </a:solidFill>
                  </a:tcPr>
                </a:tc>
                <a:tc>
                  <a:txBody>
                    <a:bodyPr/>
                    <a:lstStyle/>
                    <a:p>
                      <a:pPr algn="ctr"/>
                      <a:r>
                        <a:rPr lang="en-US" sz="2400" dirty="0">
                          <a:latin typeface="Avenir Book" panose="02000503020000020003" pitchFamily="2" charset="0"/>
                          <a:cs typeface="Garamond"/>
                        </a:rPr>
                        <a:t>Bible Studies</a:t>
                      </a:r>
                    </a:p>
                  </a:txBody>
                  <a:tcPr anchor="ctr">
                    <a:solidFill>
                      <a:schemeClr val="bg1"/>
                    </a:solidFill>
                  </a:tcPr>
                </a:tc>
                <a:extLst>
                  <a:ext uri="{0D108BD9-81ED-4DB2-BD59-A6C34878D82A}">
                    <a16:rowId xmlns:a16="http://schemas.microsoft.com/office/drawing/2014/main" val="1460736344"/>
                  </a:ext>
                </a:extLst>
              </a:tr>
              <a:tr h="867102">
                <a:tc>
                  <a:txBody>
                    <a:bodyPr/>
                    <a:lstStyle/>
                    <a:p>
                      <a:pPr algn="ctr"/>
                      <a:r>
                        <a:rPr lang="en-US" sz="3200" dirty="0">
                          <a:latin typeface="Avenir Book" panose="02000503020000020003" pitchFamily="2" charset="0"/>
                          <a:cs typeface="Garamond"/>
                        </a:rPr>
                        <a:t>Harvest</a:t>
                      </a:r>
                    </a:p>
                  </a:txBody>
                  <a:tcPr anchor="ctr">
                    <a:solidFill>
                      <a:schemeClr val="bg1"/>
                    </a:solidFill>
                  </a:tcPr>
                </a:tc>
                <a:tc>
                  <a:txBody>
                    <a:bodyPr/>
                    <a:lstStyle/>
                    <a:p>
                      <a:pPr algn="ctr"/>
                      <a:r>
                        <a:rPr lang="en-US" sz="2400" b="1" i="0" dirty="0">
                          <a:solidFill>
                            <a:schemeClr val="bg1"/>
                          </a:solidFill>
                          <a:latin typeface="Avenir Black" panose="02000503020000020003" pitchFamily="2" charset="0"/>
                          <a:cs typeface="Garamond"/>
                        </a:rPr>
                        <a:t>NO GROW!</a:t>
                      </a:r>
                    </a:p>
                  </a:txBody>
                  <a:tcPr anchor="ctr">
                    <a:solidFill>
                      <a:srgbClr val="C00000"/>
                    </a:solidFill>
                  </a:tcPr>
                </a:tc>
                <a:extLst>
                  <a:ext uri="{0D108BD9-81ED-4DB2-BD59-A6C34878D82A}">
                    <a16:rowId xmlns:a16="http://schemas.microsoft.com/office/drawing/2014/main" val="10004"/>
                  </a:ext>
                </a:extLst>
              </a:tr>
              <a:tr h="0">
                <a:tc>
                  <a:txBody>
                    <a:bodyPr/>
                    <a:lstStyle/>
                    <a:p>
                      <a:pPr algn="ctr"/>
                      <a:r>
                        <a:rPr lang="en-US" sz="3200" dirty="0">
                          <a:latin typeface="Avenir Book" panose="02000503020000020003" pitchFamily="2" charset="0"/>
                          <a:cs typeface="Garamond"/>
                        </a:rPr>
                        <a:t>Preserve</a:t>
                      </a:r>
                    </a:p>
                  </a:txBody>
                  <a:tcPr anchor="ctr">
                    <a:solidFill>
                      <a:schemeClr val="bg1"/>
                    </a:solidFill>
                  </a:tcPr>
                </a:tc>
                <a:tc>
                  <a:txBody>
                    <a:bodyPr/>
                    <a:lstStyle/>
                    <a:p>
                      <a:pPr algn="ctr"/>
                      <a:r>
                        <a:rPr lang="en-US" sz="2400" dirty="0">
                          <a:latin typeface="Avenir Book" panose="02000503020000020003" pitchFamily="2" charset="0"/>
                          <a:cs typeface="Garamond"/>
                        </a:rPr>
                        <a:t>Mentorship Program</a:t>
                      </a:r>
                    </a:p>
                  </a:txBody>
                  <a:tcPr anchor="ct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64085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Content Placeholder 3">
            <a:extLst>
              <a:ext uri="{FF2B5EF4-FFF2-40B4-BE49-F238E27FC236}">
                <a16:creationId xmlns:a16="http://schemas.microsoft.com/office/drawing/2014/main" id="{84548BE3-5AAD-334A-9143-45C8FF51634F}"/>
              </a:ext>
            </a:extLst>
          </p:cNvPr>
          <p:cNvGraphicFramePr>
            <a:graphicFrameLocks/>
          </p:cNvGraphicFramePr>
          <p:nvPr>
            <p:extLst>
              <p:ext uri="{D42A27DB-BD31-4B8C-83A1-F6EECF244321}">
                <p14:modId xmlns:p14="http://schemas.microsoft.com/office/powerpoint/2010/main" val="966146385"/>
              </p:ext>
            </p:extLst>
          </p:nvPr>
        </p:nvGraphicFramePr>
        <p:xfrm>
          <a:off x="632695" y="1514581"/>
          <a:ext cx="8686117" cy="5078775"/>
        </p:xfrm>
        <a:graphic>
          <a:graphicData uri="http://schemas.openxmlformats.org/drawingml/2006/table">
            <a:tbl>
              <a:tblPr firstRow="1" bandRow="1">
                <a:tableStyleId>{5C22544A-7EE6-4342-B048-85BDC9FD1C3A}</a:tableStyleId>
              </a:tblPr>
              <a:tblGrid>
                <a:gridCol w="5463305">
                  <a:extLst>
                    <a:ext uri="{9D8B030D-6E8A-4147-A177-3AD203B41FA5}">
                      <a16:colId xmlns:a16="http://schemas.microsoft.com/office/drawing/2014/main" val="20000"/>
                    </a:ext>
                  </a:extLst>
                </a:gridCol>
                <a:gridCol w="3222812">
                  <a:extLst>
                    <a:ext uri="{9D8B030D-6E8A-4147-A177-3AD203B41FA5}">
                      <a16:colId xmlns:a16="http://schemas.microsoft.com/office/drawing/2014/main" val="20001"/>
                    </a:ext>
                  </a:extLst>
                </a:gridCol>
              </a:tblGrid>
              <a:tr h="811575">
                <a:tc>
                  <a:txBody>
                    <a:bodyPr/>
                    <a:lstStyle/>
                    <a:p>
                      <a:pPr algn="ctr"/>
                      <a:r>
                        <a:rPr lang="en-US" sz="3200" cap="none" dirty="0">
                          <a:solidFill>
                            <a:schemeClr val="bg1"/>
                          </a:solidFill>
                          <a:latin typeface="Avenir Book" panose="02000503020000020003" pitchFamily="2" charset="0"/>
                          <a:cs typeface="Garamond"/>
                        </a:rPr>
                        <a:t>Activity or Ministry</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GROW Phase</a:t>
                      </a:r>
                    </a:p>
                  </a:txBody>
                  <a:tcPr anchor="ctr">
                    <a:solidFill>
                      <a:schemeClr val="tx1">
                        <a:alpha val="60000"/>
                      </a:schemeClr>
                    </a:solidFill>
                  </a:tcPr>
                </a:tc>
                <a:extLst>
                  <a:ext uri="{0D108BD9-81ED-4DB2-BD59-A6C34878D82A}">
                    <a16:rowId xmlns:a16="http://schemas.microsoft.com/office/drawing/2014/main" val="10000"/>
                  </a:ext>
                </a:extLst>
              </a:tr>
              <a:tr h="609600">
                <a:tc>
                  <a:txBody>
                    <a:bodyPr/>
                    <a:lstStyle/>
                    <a:p>
                      <a:pPr algn="ctr"/>
                      <a:r>
                        <a:rPr lang="en-US" sz="3200" dirty="0">
                          <a:latin typeface="Avenir Book" panose="02000503020000020003" pitchFamily="2" charset="0"/>
                          <a:cs typeface="Garamond"/>
                        </a:rPr>
                        <a:t>Cooking School</a:t>
                      </a:r>
                    </a:p>
                  </a:txBody>
                  <a:tcPr anchor="ctr">
                    <a:solidFill>
                      <a:schemeClr val="bg1"/>
                    </a:solidFill>
                  </a:tcPr>
                </a:tc>
                <a:tc>
                  <a:txBody>
                    <a:bodyPr/>
                    <a:lstStyle/>
                    <a:p>
                      <a:pPr algn="ctr"/>
                      <a:endParaRPr lang="en-US" sz="3200" b="1" i="0" dirty="0">
                        <a:solidFill>
                          <a:schemeClr val="bg1"/>
                        </a:solidFill>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0001"/>
                  </a:ext>
                </a:extLst>
              </a:tr>
              <a:tr h="609600">
                <a:tc>
                  <a:txBody>
                    <a:bodyPr/>
                    <a:lstStyle/>
                    <a:p>
                      <a:pPr algn="ctr"/>
                      <a:r>
                        <a:rPr lang="en-US" sz="3200" dirty="0">
                          <a:latin typeface="Avenir Book" panose="02000503020000020003" pitchFamily="2" charset="0"/>
                          <a:cs typeface="Garamond"/>
                        </a:rPr>
                        <a:t>Vacation Bible School</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265815125"/>
                  </a:ext>
                </a:extLst>
              </a:tr>
              <a:tr h="609600">
                <a:tc>
                  <a:txBody>
                    <a:bodyPr/>
                    <a:lstStyle/>
                    <a:p>
                      <a:pPr algn="ctr"/>
                      <a:r>
                        <a:rPr lang="en-US" sz="3200" dirty="0">
                          <a:latin typeface="Avenir Book" panose="02000503020000020003" pitchFamily="2" charset="0"/>
                          <a:cs typeface="Garamond"/>
                        </a:rPr>
                        <a:t>Food &amp; Clothing Ministry</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460736344"/>
                  </a:ext>
                </a:extLst>
              </a:tr>
              <a:tr h="609600">
                <a:tc>
                  <a:txBody>
                    <a:bodyPr/>
                    <a:lstStyle/>
                    <a:p>
                      <a:pPr algn="ctr"/>
                      <a:r>
                        <a:rPr lang="en-US" sz="3200" dirty="0">
                          <a:latin typeface="Avenir Book" panose="02000503020000020003" pitchFamily="2" charset="0"/>
                          <a:cs typeface="Garamond"/>
                        </a:rPr>
                        <a:t>Evangelistic Meetings</a:t>
                      </a:r>
                    </a:p>
                  </a:txBody>
                  <a:tcPr anchor="ctr">
                    <a:solidFill>
                      <a:schemeClr val="bg1"/>
                    </a:solidFill>
                  </a:tcPr>
                </a:tc>
                <a:tc>
                  <a:txBody>
                    <a:bodyPr/>
                    <a:lstStyle/>
                    <a:p>
                      <a:pPr algn="ctr"/>
                      <a:endParaRPr lang="en-US" sz="3200" b="0" i="0" dirty="0">
                        <a:solidFill>
                          <a:schemeClr val="tx1"/>
                        </a:solidFill>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0004"/>
                  </a:ext>
                </a:extLst>
              </a:tr>
              <a:tr h="609600">
                <a:tc>
                  <a:txBody>
                    <a:bodyPr/>
                    <a:lstStyle/>
                    <a:p>
                      <a:pPr algn="ctr"/>
                      <a:r>
                        <a:rPr lang="en-US" sz="3200" dirty="0">
                          <a:latin typeface="Avenir Book" panose="02000503020000020003" pitchFamily="2" charset="0"/>
                          <a:cs typeface="Garamond"/>
                        </a:rPr>
                        <a:t>Parenting Seminar</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0005"/>
                  </a:ext>
                </a:extLst>
              </a:tr>
              <a:tr h="609600">
                <a:tc>
                  <a:txBody>
                    <a:bodyPr/>
                    <a:lstStyle/>
                    <a:p>
                      <a:pPr algn="ctr"/>
                      <a:r>
                        <a:rPr lang="en-US" sz="3200" dirty="0">
                          <a:latin typeface="Avenir Book" panose="02000503020000020003" pitchFamily="2" charset="0"/>
                          <a:cs typeface="Garamond"/>
                        </a:rPr>
                        <a:t>New Member Discipleship</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763334773"/>
                  </a:ext>
                </a:extLst>
              </a:tr>
              <a:tr h="609600">
                <a:tc>
                  <a:txBody>
                    <a:bodyPr/>
                    <a:lstStyle/>
                    <a:p>
                      <a:pPr algn="ctr"/>
                      <a:r>
                        <a:rPr lang="en-US" sz="3200" dirty="0">
                          <a:latin typeface="Avenir Book" panose="02000503020000020003" pitchFamily="2" charset="0"/>
                          <a:cs typeface="Garamond"/>
                        </a:rPr>
                        <a:t>Finance Seminar</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994645276"/>
                  </a:ext>
                </a:extLst>
              </a:tr>
            </a:tbl>
          </a:graphicData>
        </a:graphic>
      </p:graphicFrame>
      <p:sp>
        <p:nvSpPr>
          <p:cNvPr id="4" name="TextBox 3">
            <a:extLst>
              <a:ext uri="{FF2B5EF4-FFF2-40B4-BE49-F238E27FC236}">
                <a16:creationId xmlns:a16="http://schemas.microsoft.com/office/drawing/2014/main" id="{E7145BDF-2205-FA4D-B1EC-CCCD55A38C31}"/>
              </a:ext>
            </a:extLst>
          </p:cNvPr>
          <p:cNvSpPr txBox="1"/>
          <p:nvPr/>
        </p:nvSpPr>
        <p:spPr>
          <a:xfrm>
            <a:off x="6965576" y="350699"/>
            <a:ext cx="4360479" cy="913007"/>
          </a:xfrm>
          <a:prstGeom prst="rect">
            <a:avLst/>
          </a:prstGeom>
          <a:noFill/>
        </p:spPr>
        <p:txBody>
          <a:bodyPr wrap="square" rtlCol="0">
            <a:spAutoFit/>
          </a:bodyPr>
          <a:lstStyle/>
          <a:p>
            <a:pPr defTabSz="609585"/>
            <a:r>
              <a:rPr lang="en-US" sz="5333" b="1" dirty="0">
                <a:solidFill>
                  <a:prstClr val="black"/>
                </a:solidFill>
                <a:latin typeface="Avenir Black" panose="02000503020000020003" pitchFamily="2" charset="0"/>
              </a:rPr>
              <a:t>Assignment</a:t>
            </a:r>
          </a:p>
        </p:txBody>
      </p:sp>
    </p:spTree>
    <p:extLst>
      <p:ext uri="{BB962C8B-B14F-4D97-AF65-F5344CB8AC3E}">
        <p14:creationId xmlns:p14="http://schemas.microsoft.com/office/powerpoint/2010/main" val="2597051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Content Placeholder 3">
            <a:extLst>
              <a:ext uri="{FF2B5EF4-FFF2-40B4-BE49-F238E27FC236}">
                <a16:creationId xmlns:a16="http://schemas.microsoft.com/office/drawing/2014/main" id="{84548BE3-5AAD-334A-9143-45C8FF51634F}"/>
              </a:ext>
            </a:extLst>
          </p:cNvPr>
          <p:cNvGraphicFramePr>
            <a:graphicFrameLocks/>
          </p:cNvGraphicFramePr>
          <p:nvPr>
            <p:extLst>
              <p:ext uri="{D42A27DB-BD31-4B8C-83A1-F6EECF244321}">
                <p14:modId xmlns:p14="http://schemas.microsoft.com/office/powerpoint/2010/main" val="28464918"/>
              </p:ext>
            </p:extLst>
          </p:nvPr>
        </p:nvGraphicFramePr>
        <p:xfrm>
          <a:off x="632695" y="1514581"/>
          <a:ext cx="8686117" cy="5078775"/>
        </p:xfrm>
        <a:graphic>
          <a:graphicData uri="http://schemas.openxmlformats.org/drawingml/2006/table">
            <a:tbl>
              <a:tblPr firstRow="1" bandRow="1">
                <a:tableStyleId>{5C22544A-7EE6-4342-B048-85BDC9FD1C3A}</a:tableStyleId>
              </a:tblPr>
              <a:tblGrid>
                <a:gridCol w="5463305">
                  <a:extLst>
                    <a:ext uri="{9D8B030D-6E8A-4147-A177-3AD203B41FA5}">
                      <a16:colId xmlns:a16="http://schemas.microsoft.com/office/drawing/2014/main" val="20000"/>
                    </a:ext>
                  </a:extLst>
                </a:gridCol>
                <a:gridCol w="3222812">
                  <a:extLst>
                    <a:ext uri="{9D8B030D-6E8A-4147-A177-3AD203B41FA5}">
                      <a16:colId xmlns:a16="http://schemas.microsoft.com/office/drawing/2014/main" val="20001"/>
                    </a:ext>
                  </a:extLst>
                </a:gridCol>
              </a:tblGrid>
              <a:tr h="811575">
                <a:tc>
                  <a:txBody>
                    <a:bodyPr/>
                    <a:lstStyle/>
                    <a:p>
                      <a:pPr algn="ctr"/>
                      <a:r>
                        <a:rPr lang="en-US" sz="3200" cap="none" dirty="0">
                          <a:solidFill>
                            <a:schemeClr val="bg1"/>
                          </a:solidFill>
                          <a:latin typeface="Avenir Book" panose="02000503020000020003" pitchFamily="2" charset="0"/>
                          <a:cs typeface="Garamond"/>
                        </a:rPr>
                        <a:t>Activity or Ministry</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GROW Phase</a:t>
                      </a:r>
                    </a:p>
                  </a:txBody>
                  <a:tcPr anchor="ctr">
                    <a:solidFill>
                      <a:schemeClr val="tx1">
                        <a:alpha val="60000"/>
                      </a:schemeClr>
                    </a:solidFill>
                  </a:tcPr>
                </a:tc>
                <a:extLst>
                  <a:ext uri="{0D108BD9-81ED-4DB2-BD59-A6C34878D82A}">
                    <a16:rowId xmlns:a16="http://schemas.microsoft.com/office/drawing/2014/main" val="10000"/>
                  </a:ext>
                </a:extLst>
              </a:tr>
              <a:tr h="609600">
                <a:tc>
                  <a:txBody>
                    <a:bodyPr/>
                    <a:lstStyle/>
                    <a:p>
                      <a:pPr algn="ctr"/>
                      <a:r>
                        <a:rPr lang="en-US" sz="3200" dirty="0">
                          <a:latin typeface="Avenir Book" panose="02000503020000020003" pitchFamily="2" charset="0"/>
                          <a:cs typeface="Garamond"/>
                        </a:rPr>
                        <a:t>Cooking School</a:t>
                      </a:r>
                    </a:p>
                  </a:txBody>
                  <a:tcPr anchor="ctr">
                    <a:solidFill>
                      <a:schemeClr val="bg1"/>
                    </a:solidFill>
                  </a:tcPr>
                </a:tc>
                <a:tc>
                  <a:txBody>
                    <a:bodyPr/>
                    <a:lstStyle/>
                    <a:p>
                      <a:pPr algn="ctr"/>
                      <a:r>
                        <a:rPr lang="en-US" sz="3200" b="1" i="0"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0001"/>
                  </a:ext>
                </a:extLst>
              </a:tr>
              <a:tr h="609600">
                <a:tc>
                  <a:txBody>
                    <a:bodyPr/>
                    <a:lstStyle/>
                    <a:p>
                      <a:pPr algn="ctr"/>
                      <a:r>
                        <a:rPr lang="en-US" sz="3200" dirty="0">
                          <a:latin typeface="Avenir Book" panose="02000503020000020003" pitchFamily="2" charset="0"/>
                          <a:cs typeface="Garamond"/>
                        </a:rPr>
                        <a:t>Vacation Bible School</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265815125"/>
                  </a:ext>
                </a:extLst>
              </a:tr>
              <a:tr h="609600">
                <a:tc>
                  <a:txBody>
                    <a:bodyPr/>
                    <a:lstStyle/>
                    <a:p>
                      <a:pPr algn="ctr"/>
                      <a:r>
                        <a:rPr lang="en-US" sz="3200" dirty="0">
                          <a:latin typeface="Avenir Book" panose="02000503020000020003" pitchFamily="2" charset="0"/>
                          <a:cs typeface="Garamond"/>
                        </a:rPr>
                        <a:t>Food &amp; Clothing Ministry</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460736344"/>
                  </a:ext>
                </a:extLst>
              </a:tr>
              <a:tr h="609600">
                <a:tc>
                  <a:txBody>
                    <a:bodyPr/>
                    <a:lstStyle/>
                    <a:p>
                      <a:pPr algn="ctr"/>
                      <a:r>
                        <a:rPr lang="en-US" sz="3200" dirty="0">
                          <a:latin typeface="Avenir Book" panose="02000503020000020003" pitchFamily="2" charset="0"/>
                          <a:cs typeface="Garamond"/>
                        </a:rPr>
                        <a:t>Evangelistic Meetings</a:t>
                      </a:r>
                    </a:p>
                  </a:txBody>
                  <a:tcPr anchor="ctr">
                    <a:solidFill>
                      <a:schemeClr val="bg1"/>
                    </a:solidFill>
                  </a:tcPr>
                </a:tc>
                <a:tc>
                  <a:txBody>
                    <a:bodyPr/>
                    <a:lstStyle/>
                    <a:p>
                      <a:pPr algn="ctr"/>
                      <a:endParaRPr lang="en-US" sz="3200" b="0" i="0" dirty="0">
                        <a:solidFill>
                          <a:schemeClr val="tx1"/>
                        </a:solidFill>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0004"/>
                  </a:ext>
                </a:extLst>
              </a:tr>
              <a:tr h="609600">
                <a:tc>
                  <a:txBody>
                    <a:bodyPr/>
                    <a:lstStyle/>
                    <a:p>
                      <a:pPr algn="ctr"/>
                      <a:r>
                        <a:rPr lang="en-US" sz="3200" dirty="0">
                          <a:latin typeface="Avenir Book" panose="02000503020000020003" pitchFamily="2" charset="0"/>
                          <a:cs typeface="Garamond"/>
                        </a:rPr>
                        <a:t>Parenting Seminar</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0005"/>
                  </a:ext>
                </a:extLst>
              </a:tr>
              <a:tr h="609600">
                <a:tc>
                  <a:txBody>
                    <a:bodyPr/>
                    <a:lstStyle/>
                    <a:p>
                      <a:pPr algn="ctr"/>
                      <a:r>
                        <a:rPr lang="en-US" sz="3200" dirty="0">
                          <a:latin typeface="Avenir Book" panose="02000503020000020003" pitchFamily="2" charset="0"/>
                          <a:cs typeface="Garamond"/>
                        </a:rPr>
                        <a:t>New Member Discipleship</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763334773"/>
                  </a:ext>
                </a:extLst>
              </a:tr>
              <a:tr h="609600">
                <a:tc>
                  <a:txBody>
                    <a:bodyPr/>
                    <a:lstStyle/>
                    <a:p>
                      <a:pPr algn="ctr"/>
                      <a:r>
                        <a:rPr lang="en-US" sz="3200" dirty="0">
                          <a:latin typeface="Avenir Book" panose="02000503020000020003" pitchFamily="2" charset="0"/>
                          <a:cs typeface="Garamond"/>
                        </a:rPr>
                        <a:t>Finance Seminar</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994645276"/>
                  </a:ext>
                </a:extLst>
              </a:tr>
            </a:tbl>
          </a:graphicData>
        </a:graphic>
      </p:graphicFrame>
      <p:sp>
        <p:nvSpPr>
          <p:cNvPr id="4" name="TextBox 3">
            <a:extLst>
              <a:ext uri="{FF2B5EF4-FFF2-40B4-BE49-F238E27FC236}">
                <a16:creationId xmlns:a16="http://schemas.microsoft.com/office/drawing/2014/main" id="{D47B8533-553C-C14B-B6B4-105F39836DD4}"/>
              </a:ext>
            </a:extLst>
          </p:cNvPr>
          <p:cNvSpPr txBox="1"/>
          <p:nvPr/>
        </p:nvSpPr>
        <p:spPr>
          <a:xfrm>
            <a:off x="6965576" y="350699"/>
            <a:ext cx="4360479" cy="913007"/>
          </a:xfrm>
          <a:prstGeom prst="rect">
            <a:avLst/>
          </a:prstGeom>
          <a:noFill/>
        </p:spPr>
        <p:txBody>
          <a:bodyPr wrap="square" rtlCol="0">
            <a:spAutoFit/>
          </a:bodyPr>
          <a:lstStyle/>
          <a:p>
            <a:pPr defTabSz="609585"/>
            <a:r>
              <a:rPr lang="en-US" sz="5333" b="1" dirty="0">
                <a:solidFill>
                  <a:prstClr val="black"/>
                </a:solidFill>
                <a:latin typeface="Avenir Black" panose="02000503020000020003" pitchFamily="2" charset="0"/>
              </a:rPr>
              <a:t>Assignment</a:t>
            </a:r>
          </a:p>
        </p:txBody>
      </p:sp>
    </p:spTree>
    <p:extLst>
      <p:ext uri="{BB962C8B-B14F-4D97-AF65-F5344CB8AC3E}">
        <p14:creationId xmlns:p14="http://schemas.microsoft.com/office/powerpoint/2010/main" val="864433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Content Placeholder 3">
            <a:extLst>
              <a:ext uri="{FF2B5EF4-FFF2-40B4-BE49-F238E27FC236}">
                <a16:creationId xmlns:a16="http://schemas.microsoft.com/office/drawing/2014/main" id="{84548BE3-5AAD-334A-9143-45C8FF51634F}"/>
              </a:ext>
            </a:extLst>
          </p:cNvPr>
          <p:cNvGraphicFramePr>
            <a:graphicFrameLocks/>
          </p:cNvGraphicFramePr>
          <p:nvPr>
            <p:extLst>
              <p:ext uri="{D42A27DB-BD31-4B8C-83A1-F6EECF244321}">
                <p14:modId xmlns:p14="http://schemas.microsoft.com/office/powerpoint/2010/main" val="919991248"/>
              </p:ext>
            </p:extLst>
          </p:nvPr>
        </p:nvGraphicFramePr>
        <p:xfrm>
          <a:off x="632695" y="1514581"/>
          <a:ext cx="8672670" cy="5078775"/>
        </p:xfrm>
        <a:graphic>
          <a:graphicData uri="http://schemas.openxmlformats.org/drawingml/2006/table">
            <a:tbl>
              <a:tblPr firstRow="1" bandRow="1">
                <a:tableStyleId>{5C22544A-7EE6-4342-B048-85BDC9FD1C3A}</a:tableStyleId>
              </a:tblPr>
              <a:tblGrid>
                <a:gridCol w="5463305">
                  <a:extLst>
                    <a:ext uri="{9D8B030D-6E8A-4147-A177-3AD203B41FA5}">
                      <a16:colId xmlns:a16="http://schemas.microsoft.com/office/drawing/2014/main" val="20000"/>
                    </a:ext>
                  </a:extLst>
                </a:gridCol>
                <a:gridCol w="3209365">
                  <a:extLst>
                    <a:ext uri="{9D8B030D-6E8A-4147-A177-3AD203B41FA5}">
                      <a16:colId xmlns:a16="http://schemas.microsoft.com/office/drawing/2014/main" val="20001"/>
                    </a:ext>
                  </a:extLst>
                </a:gridCol>
              </a:tblGrid>
              <a:tr h="811575">
                <a:tc>
                  <a:txBody>
                    <a:bodyPr/>
                    <a:lstStyle/>
                    <a:p>
                      <a:pPr algn="ctr"/>
                      <a:r>
                        <a:rPr lang="en-US" sz="3200" cap="none" dirty="0">
                          <a:solidFill>
                            <a:schemeClr val="bg1"/>
                          </a:solidFill>
                          <a:latin typeface="Avenir Book" panose="02000503020000020003" pitchFamily="2" charset="0"/>
                          <a:cs typeface="Garamond"/>
                        </a:rPr>
                        <a:t>Activity or Ministry</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GROW Phase</a:t>
                      </a:r>
                    </a:p>
                  </a:txBody>
                  <a:tcPr anchor="ctr">
                    <a:solidFill>
                      <a:schemeClr val="tx1">
                        <a:alpha val="60000"/>
                      </a:schemeClr>
                    </a:solidFill>
                  </a:tcPr>
                </a:tc>
                <a:extLst>
                  <a:ext uri="{0D108BD9-81ED-4DB2-BD59-A6C34878D82A}">
                    <a16:rowId xmlns:a16="http://schemas.microsoft.com/office/drawing/2014/main" val="10000"/>
                  </a:ext>
                </a:extLst>
              </a:tr>
              <a:tr h="609600">
                <a:tc>
                  <a:txBody>
                    <a:bodyPr/>
                    <a:lstStyle/>
                    <a:p>
                      <a:pPr algn="ctr"/>
                      <a:r>
                        <a:rPr lang="en-US" sz="3200" dirty="0">
                          <a:latin typeface="Avenir Book" panose="02000503020000020003" pitchFamily="2" charset="0"/>
                          <a:cs typeface="Garamond"/>
                        </a:rPr>
                        <a:t>Cooking School</a:t>
                      </a:r>
                    </a:p>
                  </a:txBody>
                  <a:tcPr anchor="ctr">
                    <a:solidFill>
                      <a:schemeClr val="bg1"/>
                    </a:solidFill>
                  </a:tcPr>
                </a:tc>
                <a:tc>
                  <a:txBody>
                    <a:bodyPr/>
                    <a:lstStyle/>
                    <a:p>
                      <a:pPr algn="ctr"/>
                      <a:r>
                        <a:rPr lang="en-US" sz="3200" b="1" i="0"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0001"/>
                  </a:ext>
                </a:extLst>
              </a:tr>
              <a:tr h="609600">
                <a:tc>
                  <a:txBody>
                    <a:bodyPr/>
                    <a:lstStyle/>
                    <a:p>
                      <a:pPr algn="ctr"/>
                      <a:r>
                        <a:rPr lang="en-US" sz="3200" dirty="0">
                          <a:latin typeface="Avenir Book" panose="02000503020000020003" pitchFamily="2" charset="0"/>
                          <a:cs typeface="Garamond"/>
                        </a:rPr>
                        <a:t>Vacation Bible School</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265815125"/>
                  </a:ext>
                </a:extLst>
              </a:tr>
              <a:tr h="609600">
                <a:tc>
                  <a:txBody>
                    <a:bodyPr/>
                    <a:lstStyle/>
                    <a:p>
                      <a:pPr algn="ctr"/>
                      <a:r>
                        <a:rPr lang="en-US" sz="3200" dirty="0">
                          <a:latin typeface="Avenir Book" panose="02000503020000020003" pitchFamily="2" charset="0"/>
                          <a:cs typeface="Garamond"/>
                        </a:rPr>
                        <a:t>Food &amp; Clothing Ministry</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460736344"/>
                  </a:ext>
                </a:extLst>
              </a:tr>
              <a:tr h="609600">
                <a:tc>
                  <a:txBody>
                    <a:bodyPr/>
                    <a:lstStyle/>
                    <a:p>
                      <a:pPr algn="ctr"/>
                      <a:r>
                        <a:rPr lang="en-US" sz="3200" dirty="0">
                          <a:latin typeface="Avenir Book" panose="02000503020000020003" pitchFamily="2" charset="0"/>
                          <a:cs typeface="Garamond"/>
                        </a:rPr>
                        <a:t>Evangelistic Meetings</a:t>
                      </a:r>
                    </a:p>
                  </a:txBody>
                  <a:tcPr anchor="ctr">
                    <a:solidFill>
                      <a:schemeClr val="bg1"/>
                    </a:solidFill>
                  </a:tcPr>
                </a:tc>
                <a:tc>
                  <a:txBody>
                    <a:bodyPr/>
                    <a:lstStyle/>
                    <a:p>
                      <a:pPr algn="ctr"/>
                      <a:endParaRPr lang="en-US" sz="3200" b="0" i="0" dirty="0">
                        <a:solidFill>
                          <a:schemeClr val="tx1"/>
                        </a:solidFill>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0004"/>
                  </a:ext>
                </a:extLst>
              </a:tr>
              <a:tr h="609600">
                <a:tc>
                  <a:txBody>
                    <a:bodyPr/>
                    <a:lstStyle/>
                    <a:p>
                      <a:pPr algn="ctr"/>
                      <a:r>
                        <a:rPr lang="en-US" sz="3200" dirty="0">
                          <a:latin typeface="Avenir Book" panose="02000503020000020003" pitchFamily="2" charset="0"/>
                          <a:cs typeface="Garamond"/>
                        </a:rPr>
                        <a:t>Parenting Seminar</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0005"/>
                  </a:ext>
                </a:extLst>
              </a:tr>
              <a:tr h="609600">
                <a:tc>
                  <a:txBody>
                    <a:bodyPr/>
                    <a:lstStyle/>
                    <a:p>
                      <a:pPr algn="ctr"/>
                      <a:r>
                        <a:rPr lang="en-US" sz="3200" dirty="0">
                          <a:latin typeface="Avenir Book" panose="02000503020000020003" pitchFamily="2" charset="0"/>
                          <a:cs typeface="Garamond"/>
                        </a:rPr>
                        <a:t>New Member Discipleship</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763334773"/>
                  </a:ext>
                </a:extLst>
              </a:tr>
              <a:tr h="609600">
                <a:tc>
                  <a:txBody>
                    <a:bodyPr/>
                    <a:lstStyle/>
                    <a:p>
                      <a:pPr algn="ctr"/>
                      <a:r>
                        <a:rPr lang="en-US" sz="3200" dirty="0">
                          <a:latin typeface="Avenir Book" panose="02000503020000020003" pitchFamily="2" charset="0"/>
                          <a:cs typeface="Garamond"/>
                        </a:rPr>
                        <a:t>Finance Seminar</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994645276"/>
                  </a:ext>
                </a:extLst>
              </a:tr>
            </a:tbl>
          </a:graphicData>
        </a:graphic>
      </p:graphicFrame>
      <p:sp>
        <p:nvSpPr>
          <p:cNvPr id="4" name="TextBox 3">
            <a:extLst>
              <a:ext uri="{FF2B5EF4-FFF2-40B4-BE49-F238E27FC236}">
                <a16:creationId xmlns:a16="http://schemas.microsoft.com/office/drawing/2014/main" id="{13A75BBA-016D-734D-B8AB-7CE1F8C0466A}"/>
              </a:ext>
            </a:extLst>
          </p:cNvPr>
          <p:cNvSpPr txBox="1"/>
          <p:nvPr/>
        </p:nvSpPr>
        <p:spPr>
          <a:xfrm>
            <a:off x="6965576" y="350699"/>
            <a:ext cx="4360479" cy="913007"/>
          </a:xfrm>
          <a:prstGeom prst="rect">
            <a:avLst/>
          </a:prstGeom>
          <a:noFill/>
        </p:spPr>
        <p:txBody>
          <a:bodyPr wrap="square" rtlCol="0">
            <a:spAutoFit/>
          </a:bodyPr>
          <a:lstStyle/>
          <a:p>
            <a:pPr defTabSz="609585"/>
            <a:r>
              <a:rPr lang="en-US" sz="5333" b="1" dirty="0">
                <a:solidFill>
                  <a:prstClr val="black"/>
                </a:solidFill>
                <a:latin typeface="Avenir Black" panose="02000503020000020003" pitchFamily="2" charset="0"/>
              </a:rPr>
              <a:t>Assignment</a:t>
            </a:r>
          </a:p>
        </p:txBody>
      </p:sp>
    </p:spTree>
    <p:extLst>
      <p:ext uri="{BB962C8B-B14F-4D97-AF65-F5344CB8AC3E}">
        <p14:creationId xmlns:p14="http://schemas.microsoft.com/office/powerpoint/2010/main" val="101064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Content Placeholder 3">
            <a:extLst>
              <a:ext uri="{FF2B5EF4-FFF2-40B4-BE49-F238E27FC236}">
                <a16:creationId xmlns:a16="http://schemas.microsoft.com/office/drawing/2014/main" id="{84548BE3-5AAD-334A-9143-45C8FF51634F}"/>
              </a:ext>
            </a:extLst>
          </p:cNvPr>
          <p:cNvGraphicFramePr>
            <a:graphicFrameLocks/>
          </p:cNvGraphicFramePr>
          <p:nvPr>
            <p:extLst>
              <p:ext uri="{D42A27DB-BD31-4B8C-83A1-F6EECF244321}">
                <p14:modId xmlns:p14="http://schemas.microsoft.com/office/powerpoint/2010/main" val="439712605"/>
              </p:ext>
            </p:extLst>
          </p:nvPr>
        </p:nvGraphicFramePr>
        <p:xfrm>
          <a:off x="632695" y="1514581"/>
          <a:ext cx="8686117" cy="5078775"/>
        </p:xfrm>
        <a:graphic>
          <a:graphicData uri="http://schemas.openxmlformats.org/drawingml/2006/table">
            <a:tbl>
              <a:tblPr firstRow="1" bandRow="1">
                <a:tableStyleId>{5C22544A-7EE6-4342-B048-85BDC9FD1C3A}</a:tableStyleId>
              </a:tblPr>
              <a:tblGrid>
                <a:gridCol w="5463305">
                  <a:extLst>
                    <a:ext uri="{9D8B030D-6E8A-4147-A177-3AD203B41FA5}">
                      <a16:colId xmlns:a16="http://schemas.microsoft.com/office/drawing/2014/main" val="20000"/>
                    </a:ext>
                  </a:extLst>
                </a:gridCol>
                <a:gridCol w="3222812">
                  <a:extLst>
                    <a:ext uri="{9D8B030D-6E8A-4147-A177-3AD203B41FA5}">
                      <a16:colId xmlns:a16="http://schemas.microsoft.com/office/drawing/2014/main" val="20001"/>
                    </a:ext>
                  </a:extLst>
                </a:gridCol>
              </a:tblGrid>
              <a:tr h="811575">
                <a:tc>
                  <a:txBody>
                    <a:bodyPr/>
                    <a:lstStyle/>
                    <a:p>
                      <a:pPr algn="ctr"/>
                      <a:r>
                        <a:rPr lang="en-US" sz="3200" cap="none" dirty="0">
                          <a:solidFill>
                            <a:schemeClr val="bg1"/>
                          </a:solidFill>
                          <a:latin typeface="Avenir Book" panose="02000503020000020003" pitchFamily="2" charset="0"/>
                          <a:cs typeface="Garamond"/>
                        </a:rPr>
                        <a:t>Activity or Ministry</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GROW Phase</a:t>
                      </a:r>
                    </a:p>
                  </a:txBody>
                  <a:tcPr anchor="ctr">
                    <a:solidFill>
                      <a:schemeClr val="tx1">
                        <a:alpha val="60000"/>
                      </a:schemeClr>
                    </a:solidFill>
                  </a:tcPr>
                </a:tc>
                <a:extLst>
                  <a:ext uri="{0D108BD9-81ED-4DB2-BD59-A6C34878D82A}">
                    <a16:rowId xmlns:a16="http://schemas.microsoft.com/office/drawing/2014/main" val="10000"/>
                  </a:ext>
                </a:extLst>
              </a:tr>
              <a:tr h="609600">
                <a:tc>
                  <a:txBody>
                    <a:bodyPr/>
                    <a:lstStyle/>
                    <a:p>
                      <a:pPr algn="ctr"/>
                      <a:r>
                        <a:rPr lang="en-US" sz="3200" dirty="0">
                          <a:latin typeface="Avenir Book" panose="02000503020000020003" pitchFamily="2" charset="0"/>
                          <a:cs typeface="Garamond"/>
                        </a:rPr>
                        <a:t>Cooking School</a:t>
                      </a:r>
                    </a:p>
                  </a:txBody>
                  <a:tcPr anchor="ctr">
                    <a:solidFill>
                      <a:schemeClr val="bg1"/>
                    </a:solidFill>
                  </a:tcPr>
                </a:tc>
                <a:tc>
                  <a:txBody>
                    <a:bodyPr/>
                    <a:lstStyle/>
                    <a:p>
                      <a:pPr algn="ctr"/>
                      <a:r>
                        <a:rPr lang="en-US" sz="3200" b="1" i="0"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0001"/>
                  </a:ext>
                </a:extLst>
              </a:tr>
              <a:tr h="609600">
                <a:tc>
                  <a:txBody>
                    <a:bodyPr/>
                    <a:lstStyle/>
                    <a:p>
                      <a:pPr algn="ctr"/>
                      <a:r>
                        <a:rPr lang="en-US" sz="3200" dirty="0">
                          <a:latin typeface="Avenir Book" panose="02000503020000020003" pitchFamily="2" charset="0"/>
                          <a:cs typeface="Garamond"/>
                        </a:rPr>
                        <a:t>Vacation Bible School</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265815125"/>
                  </a:ext>
                </a:extLst>
              </a:tr>
              <a:tr h="609600">
                <a:tc>
                  <a:txBody>
                    <a:bodyPr/>
                    <a:lstStyle/>
                    <a:p>
                      <a:pPr algn="ctr"/>
                      <a:r>
                        <a:rPr lang="en-US" sz="3200" dirty="0">
                          <a:latin typeface="Avenir Book" panose="02000503020000020003" pitchFamily="2" charset="0"/>
                          <a:cs typeface="Garamond"/>
                        </a:rPr>
                        <a:t>Food &amp; Clothing Ministry</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460736344"/>
                  </a:ext>
                </a:extLst>
              </a:tr>
              <a:tr h="609600">
                <a:tc>
                  <a:txBody>
                    <a:bodyPr/>
                    <a:lstStyle/>
                    <a:p>
                      <a:pPr algn="ctr"/>
                      <a:r>
                        <a:rPr lang="en-US" sz="3200" dirty="0">
                          <a:latin typeface="Avenir Book" panose="02000503020000020003" pitchFamily="2" charset="0"/>
                          <a:cs typeface="Garamond"/>
                        </a:rPr>
                        <a:t>Evangelistic Meetings</a:t>
                      </a:r>
                    </a:p>
                  </a:txBody>
                  <a:tcPr anchor="ctr">
                    <a:solidFill>
                      <a:schemeClr val="bg1"/>
                    </a:solidFill>
                  </a:tcPr>
                </a:tc>
                <a:tc>
                  <a:txBody>
                    <a:bodyPr/>
                    <a:lstStyle/>
                    <a:p>
                      <a:pPr algn="ctr"/>
                      <a:endParaRPr lang="en-US" sz="3200" b="0" i="0" dirty="0">
                        <a:solidFill>
                          <a:schemeClr val="tx1"/>
                        </a:solidFill>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0004"/>
                  </a:ext>
                </a:extLst>
              </a:tr>
              <a:tr h="609600">
                <a:tc>
                  <a:txBody>
                    <a:bodyPr/>
                    <a:lstStyle/>
                    <a:p>
                      <a:pPr algn="ctr"/>
                      <a:r>
                        <a:rPr lang="en-US" sz="3200" dirty="0">
                          <a:latin typeface="Avenir Book" panose="02000503020000020003" pitchFamily="2" charset="0"/>
                          <a:cs typeface="Garamond"/>
                        </a:rPr>
                        <a:t>Parenting Seminar</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0005"/>
                  </a:ext>
                </a:extLst>
              </a:tr>
              <a:tr h="609600">
                <a:tc>
                  <a:txBody>
                    <a:bodyPr/>
                    <a:lstStyle/>
                    <a:p>
                      <a:pPr algn="ctr"/>
                      <a:r>
                        <a:rPr lang="en-US" sz="3200" dirty="0">
                          <a:latin typeface="Avenir Book" panose="02000503020000020003" pitchFamily="2" charset="0"/>
                          <a:cs typeface="Garamond"/>
                        </a:rPr>
                        <a:t>New Member Discipleship</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763334773"/>
                  </a:ext>
                </a:extLst>
              </a:tr>
              <a:tr h="609600">
                <a:tc>
                  <a:txBody>
                    <a:bodyPr/>
                    <a:lstStyle/>
                    <a:p>
                      <a:pPr algn="ctr"/>
                      <a:r>
                        <a:rPr lang="en-US" sz="3200" dirty="0">
                          <a:latin typeface="Avenir Book" panose="02000503020000020003" pitchFamily="2" charset="0"/>
                          <a:cs typeface="Garamond"/>
                        </a:rPr>
                        <a:t>Finance Seminar</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994645276"/>
                  </a:ext>
                </a:extLst>
              </a:tr>
            </a:tbl>
          </a:graphicData>
        </a:graphic>
      </p:graphicFrame>
      <p:sp>
        <p:nvSpPr>
          <p:cNvPr id="4" name="TextBox 3">
            <a:extLst>
              <a:ext uri="{FF2B5EF4-FFF2-40B4-BE49-F238E27FC236}">
                <a16:creationId xmlns:a16="http://schemas.microsoft.com/office/drawing/2014/main" id="{D2620210-3323-ED47-9885-CCA468F0308F}"/>
              </a:ext>
            </a:extLst>
          </p:cNvPr>
          <p:cNvSpPr txBox="1"/>
          <p:nvPr/>
        </p:nvSpPr>
        <p:spPr>
          <a:xfrm>
            <a:off x="6965576" y="350699"/>
            <a:ext cx="4360479" cy="913007"/>
          </a:xfrm>
          <a:prstGeom prst="rect">
            <a:avLst/>
          </a:prstGeom>
          <a:noFill/>
        </p:spPr>
        <p:txBody>
          <a:bodyPr wrap="square" rtlCol="0">
            <a:spAutoFit/>
          </a:bodyPr>
          <a:lstStyle/>
          <a:p>
            <a:pPr defTabSz="609585"/>
            <a:r>
              <a:rPr lang="en-US" sz="5333" b="1" dirty="0">
                <a:solidFill>
                  <a:prstClr val="black"/>
                </a:solidFill>
                <a:latin typeface="Avenir Black" panose="02000503020000020003" pitchFamily="2" charset="0"/>
              </a:rPr>
              <a:t>Assignment</a:t>
            </a:r>
          </a:p>
        </p:txBody>
      </p:sp>
    </p:spTree>
    <p:extLst>
      <p:ext uri="{BB962C8B-B14F-4D97-AF65-F5344CB8AC3E}">
        <p14:creationId xmlns:p14="http://schemas.microsoft.com/office/powerpoint/2010/main" val="1080233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Content Placeholder 3">
            <a:extLst>
              <a:ext uri="{FF2B5EF4-FFF2-40B4-BE49-F238E27FC236}">
                <a16:creationId xmlns:a16="http://schemas.microsoft.com/office/drawing/2014/main" id="{84548BE3-5AAD-334A-9143-45C8FF51634F}"/>
              </a:ext>
            </a:extLst>
          </p:cNvPr>
          <p:cNvGraphicFramePr>
            <a:graphicFrameLocks/>
          </p:cNvGraphicFramePr>
          <p:nvPr>
            <p:extLst>
              <p:ext uri="{D42A27DB-BD31-4B8C-83A1-F6EECF244321}">
                <p14:modId xmlns:p14="http://schemas.microsoft.com/office/powerpoint/2010/main" val="2525431047"/>
              </p:ext>
            </p:extLst>
          </p:nvPr>
        </p:nvGraphicFramePr>
        <p:xfrm>
          <a:off x="632695" y="1514581"/>
          <a:ext cx="8699564" cy="5078775"/>
        </p:xfrm>
        <a:graphic>
          <a:graphicData uri="http://schemas.openxmlformats.org/drawingml/2006/table">
            <a:tbl>
              <a:tblPr firstRow="1" bandRow="1">
                <a:tableStyleId>{5C22544A-7EE6-4342-B048-85BDC9FD1C3A}</a:tableStyleId>
              </a:tblPr>
              <a:tblGrid>
                <a:gridCol w="5463305">
                  <a:extLst>
                    <a:ext uri="{9D8B030D-6E8A-4147-A177-3AD203B41FA5}">
                      <a16:colId xmlns:a16="http://schemas.microsoft.com/office/drawing/2014/main" val="20000"/>
                    </a:ext>
                  </a:extLst>
                </a:gridCol>
                <a:gridCol w="3236259">
                  <a:extLst>
                    <a:ext uri="{9D8B030D-6E8A-4147-A177-3AD203B41FA5}">
                      <a16:colId xmlns:a16="http://schemas.microsoft.com/office/drawing/2014/main" val="20001"/>
                    </a:ext>
                  </a:extLst>
                </a:gridCol>
              </a:tblGrid>
              <a:tr h="811575">
                <a:tc>
                  <a:txBody>
                    <a:bodyPr/>
                    <a:lstStyle/>
                    <a:p>
                      <a:pPr algn="ctr"/>
                      <a:r>
                        <a:rPr lang="en-US" sz="3200" cap="none" dirty="0">
                          <a:solidFill>
                            <a:schemeClr val="bg1"/>
                          </a:solidFill>
                          <a:latin typeface="Avenir Book" panose="02000503020000020003" pitchFamily="2" charset="0"/>
                          <a:cs typeface="Garamond"/>
                        </a:rPr>
                        <a:t>Activity or Ministry</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GROW Phase</a:t>
                      </a:r>
                    </a:p>
                  </a:txBody>
                  <a:tcPr anchor="ctr">
                    <a:solidFill>
                      <a:schemeClr val="tx1">
                        <a:alpha val="60000"/>
                      </a:schemeClr>
                    </a:solidFill>
                  </a:tcPr>
                </a:tc>
                <a:extLst>
                  <a:ext uri="{0D108BD9-81ED-4DB2-BD59-A6C34878D82A}">
                    <a16:rowId xmlns:a16="http://schemas.microsoft.com/office/drawing/2014/main" val="10000"/>
                  </a:ext>
                </a:extLst>
              </a:tr>
              <a:tr h="609600">
                <a:tc>
                  <a:txBody>
                    <a:bodyPr/>
                    <a:lstStyle/>
                    <a:p>
                      <a:pPr algn="ctr"/>
                      <a:r>
                        <a:rPr lang="en-US" sz="3200" dirty="0">
                          <a:latin typeface="Avenir Book" panose="02000503020000020003" pitchFamily="2" charset="0"/>
                          <a:cs typeface="Garamond"/>
                        </a:rPr>
                        <a:t>Cooking School</a:t>
                      </a:r>
                    </a:p>
                  </a:txBody>
                  <a:tcPr anchor="ctr">
                    <a:solidFill>
                      <a:schemeClr val="bg1"/>
                    </a:solidFill>
                  </a:tcPr>
                </a:tc>
                <a:tc>
                  <a:txBody>
                    <a:bodyPr/>
                    <a:lstStyle/>
                    <a:p>
                      <a:pPr algn="ctr"/>
                      <a:r>
                        <a:rPr lang="en-US" sz="3200" b="1" i="0"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0001"/>
                  </a:ext>
                </a:extLst>
              </a:tr>
              <a:tr h="609600">
                <a:tc>
                  <a:txBody>
                    <a:bodyPr/>
                    <a:lstStyle/>
                    <a:p>
                      <a:pPr algn="ctr"/>
                      <a:r>
                        <a:rPr lang="en-US" sz="3200" dirty="0">
                          <a:latin typeface="Avenir Book" panose="02000503020000020003" pitchFamily="2" charset="0"/>
                          <a:cs typeface="Garamond"/>
                        </a:rPr>
                        <a:t>Vacation Bible School</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265815125"/>
                  </a:ext>
                </a:extLst>
              </a:tr>
              <a:tr h="609600">
                <a:tc>
                  <a:txBody>
                    <a:bodyPr/>
                    <a:lstStyle/>
                    <a:p>
                      <a:pPr algn="ctr"/>
                      <a:r>
                        <a:rPr lang="en-US" sz="3200" dirty="0">
                          <a:latin typeface="Avenir Book" panose="02000503020000020003" pitchFamily="2" charset="0"/>
                          <a:cs typeface="Garamond"/>
                        </a:rPr>
                        <a:t>Food &amp; Clothing Ministry</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460736344"/>
                  </a:ext>
                </a:extLst>
              </a:tr>
              <a:tr h="609600">
                <a:tc>
                  <a:txBody>
                    <a:bodyPr/>
                    <a:lstStyle/>
                    <a:p>
                      <a:pPr algn="ctr"/>
                      <a:r>
                        <a:rPr lang="en-US" sz="3200" dirty="0">
                          <a:latin typeface="Avenir Book" panose="02000503020000020003" pitchFamily="2" charset="0"/>
                          <a:cs typeface="Garamond"/>
                        </a:rPr>
                        <a:t>Evangelistic Meetings</a:t>
                      </a:r>
                    </a:p>
                  </a:txBody>
                  <a:tcPr anchor="ctr">
                    <a:solidFill>
                      <a:schemeClr val="bg1"/>
                    </a:solidFill>
                  </a:tcPr>
                </a:tc>
                <a:tc>
                  <a:txBody>
                    <a:bodyPr/>
                    <a:lstStyle/>
                    <a:p>
                      <a:pPr algn="ctr"/>
                      <a:r>
                        <a:rPr lang="en-US" sz="3200" b="1" i="0" dirty="0">
                          <a:solidFill>
                            <a:schemeClr val="tx1"/>
                          </a:solidFill>
                          <a:latin typeface="Avenir Book" panose="02000503020000020003" pitchFamily="2" charset="0"/>
                          <a:cs typeface="Garamond"/>
                        </a:rPr>
                        <a:t>Harvest</a:t>
                      </a:r>
                    </a:p>
                  </a:txBody>
                  <a:tcPr anchor="ctr">
                    <a:solidFill>
                      <a:srgbClr val="FFC000"/>
                    </a:solidFill>
                  </a:tcPr>
                </a:tc>
                <a:extLst>
                  <a:ext uri="{0D108BD9-81ED-4DB2-BD59-A6C34878D82A}">
                    <a16:rowId xmlns:a16="http://schemas.microsoft.com/office/drawing/2014/main" val="10004"/>
                  </a:ext>
                </a:extLst>
              </a:tr>
              <a:tr h="609600">
                <a:tc>
                  <a:txBody>
                    <a:bodyPr/>
                    <a:lstStyle/>
                    <a:p>
                      <a:pPr algn="ctr"/>
                      <a:r>
                        <a:rPr lang="en-US" sz="3200" dirty="0">
                          <a:latin typeface="Avenir Book" panose="02000503020000020003" pitchFamily="2" charset="0"/>
                          <a:cs typeface="Garamond"/>
                        </a:rPr>
                        <a:t>Parenting Seminar</a:t>
                      </a:r>
                    </a:p>
                  </a:txBody>
                  <a:tcPr anchor="ctr">
                    <a:solidFill>
                      <a:schemeClr val="bg1"/>
                    </a:solidFill>
                  </a:tcPr>
                </a:tc>
                <a:tc>
                  <a:txBody>
                    <a:bodyPr/>
                    <a:lstStyle/>
                    <a:p>
                      <a:pPr algn="ctr"/>
                      <a:endParaRPr lang="en-US" sz="3200" b="1" dirty="0">
                        <a:solidFill>
                          <a:schemeClr val="bg1"/>
                        </a:solidFill>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10005"/>
                  </a:ext>
                </a:extLst>
              </a:tr>
              <a:tr h="609600">
                <a:tc>
                  <a:txBody>
                    <a:bodyPr/>
                    <a:lstStyle/>
                    <a:p>
                      <a:pPr algn="ctr"/>
                      <a:r>
                        <a:rPr lang="en-US" sz="3200" dirty="0">
                          <a:latin typeface="Avenir Book" panose="02000503020000020003" pitchFamily="2" charset="0"/>
                          <a:cs typeface="Garamond"/>
                        </a:rPr>
                        <a:t>New Member Discipleship</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763334773"/>
                  </a:ext>
                </a:extLst>
              </a:tr>
              <a:tr h="609600">
                <a:tc>
                  <a:txBody>
                    <a:bodyPr/>
                    <a:lstStyle/>
                    <a:p>
                      <a:pPr algn="ctr"/>
                      <a:r>
                        <a:rPr lang="en-US" sz="3200" dirty="0">
                          <a:latin typeface="Avenir Book" panose="02000503020000020003" pitchFamily="2" charset="0"/>
                          <a:cs typeface="Garamond"/>
                        </a:rPr>
                        <a:t>Finance Seminar</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994645276"/>
                  </a:ext>
                </a:extLst>
              </a:tr>
            </a:tbl>
          </a:graphicData>
        </a:graphic>
      </p:graphicFrame>
      <p:sp>
        <p:nvSpPr>
          <p:cNvPr id="4" name="TextBox 3">
            <a:extLst>
              <a:ext uri="{FF2B5EF4-FFF2-40B4-BE49-F238E27FC236}">
                <a16:creationId xmlns:a16="http://schemas.microsoft.com/office/drawing/2014/main" id="{E906DCBB-3A9D-B045-B5E4-BEAD83D98BB2}"/>
              </a:ext>
            </a:extLst>
          </p:cNvPr>
          <p:cNvSpPr txBox="1"/>
          <p:nvPr/>
        </p:nvSpPr>
        <p:spPr>
          <a:xfrm>
            <a:off x="6965576" y="350699"/>
            <a:ext cx="4360479" cy="913007"/>
          </a:xfrm>
          <a:prstGeom prst="rect">
            <a:avLst/>
          </a:prstGeom>
          <a:noFill/>
        </p:spPr>
        <p:txBody>
          <a:bodyPr wrap="square" rtlCol="0">
            <a:spAutoFit/>
          </a:bodyPr>
          <a:lstStyle/>
          <a:p>
            <a:pPr defTabSz="609585"/>
            <a:r>
              <a:rPr lang="en-US" sz="5333" b="1" dirty="0">
                <a:solidFill>
                  <a:prstClr val="black"/>
                </a:solidFill>
                <a:latin typeface="Avenir Black" panose="02000503020000020003" pitchFamily="2" charset="0"/>
              </a:rPr>
              <a:t>Assignment</a:t>
            </a:r>
          </a:p>
        </p:txBody>
      </p:sp>
    </p:spTree>
    <p:extLst>
      <p:ext uri="{BB962C8B-B14F-4D97-AF65-F5344CB8AC3E}">
        <p14:creationId xmlns:p14="http://schemas.microsoft.com/office/powerpoint/2010/main" val="3481374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Content Placeholder 3">
            <a:extLst>
              <a:ext uri="{FF2B5EF4-FFF2-40B4-BE49-F238E27FC236}">
                <a16:creationId xmlns:a16="http://schemas.microsoft.com/office/drawing/2014/main" id="{84548BE3-5AAD-334A-9143-45C8FF51634F}"/>
              </a:ext>
            </a:extLst>
          </p:cNvPr>
          <p:cNvGraphicFramePr>
            <a:graphicFrameLocks/>
          </p:cNvGraphicFramePr>
          <p:nvPr>
            <p:extLst>
              <p:ext uri="{D42A27DB-BD31-4B8C-83A1-F6EECF244321}">
                <p14:modId xmlns:p14="http://schemas.microsoft.com/office/powerpoint/2010/main" val="436665557"/>
              </p:ext>
            </p:extLst>
          </p:nvPr>
        </p:nvGraphicFramePr>
        <p:xfrm>
          <a:off x="632695" y="1514581"/>
          <a:ext cx="8672670" cy="5078775"/>
        </p:xfrm>
        <a:graphic>
          <a:graphicData uri="http://schemas.openxmlformats.org/drawingml/2006/table">
            <a:tbl>
              <a:tblPr firstRow="1" bandRow="1">
                <a:tableStyleId>{5C22544A-7EE6-4342-B048-85BDC9FD1C3A}</a:tableStyleId>
              </a:tblPr>
              <a:tblGrid>
                <a:gridCol w="5463305">
                  <a:extLst>
                    <a:ext uri="{9D8B030D-6E8A-4147-A177-3AD203B41FA5}">
                      <a16:colId xmlns:a16="http://schemas.microsoft.com/office/drawing/2014/main" val="20000"/>
                    </a:ext>
                  </a:extLst>
                </a:gridCol>
                <a:gridCol w="3209365">
                  <a:extLst>
                    <a:ext uri="{9D8B030D-6E8A-4147-A177-3AD203B41FA5}">
                      <a16:colId xmlns:a16="http://schemas.microsoft.com/office/drawing/2014/main" val="20001"/>
                    </a:ext>
                  </a:extLst>
                </a:gridCol>
              </a:tblGrid>
              <a:tr h="811575">
                <a:tc>
                  <a:txBody>
                    <a:bodyPr/>
                    <a:lstStyle/>
                    <a:p>
                      <a:pPr algn="ctr"/>
                      <a:r>
                        <a:rPr lang="en-US" sz="3200" cap="none" dirty="0">
                          <a:solidFill>
                            <a:schemeClr val="bg1"/>
                          </a:solidFill>
                          <a:latin typeface="Avenir Book" panose="02000503020000020003" pitchFamily="2" charset="0"/>
                          <a:cs typeface="Garamond"/>
                        </a:rPr>
                        <a:t>Activity or Ministry</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GROW Phase</a:t>
                      </a:r>
                    </a:p>
                  </a:txBody>
                  <a:tcPr anchor="ctr">
                    <a:solidFill>
                      <a:schemeClr val="tx1">
                        <a:alpha val="60000"/>
                      </a:schemeClr>
                    </a:solidFill>
                  </a:tcPr>
                </a:tc>
                <a:extLst>
                  <a:ext uri="{0D108BD9-81ED-4DB2-BD59-A6C34878D82A}">
                    <a16:rowId xmlns:a16="http://schemas.microsoft.com/office/drawing/2014/main" val="10000"/>
                  </a:ext>
                </a:extLst>
              </a:tr>
              <a:tr h="609600">
                <a:tc>
                  <a:txBody>
                    <a:bodyPr/>
                    <a:lstStyle/>
                    <a:p>
                      <a:pPr algn="ctr"/>
                      <a:r>
                        <a:rPr lang="en-US" sz="3200" dirty="0">
                          <a:latin typeface="Avenir Book" panose="02000503020000020003" pitchFamily="2" charset="0"/>
                          <a:cs typeface="Garamond"/>
                        </a:rPr>
                        <a:t>Cooking School</a:t>
                      </a:r>
                    </a:p>
                  </a:txBody>
                  <a:tcPr anchor="ctr">
                    <a:solidFill>
                      <a:schemeClr val="bg1"/>
                    </a:solidFill>
                  </a:tcPr>
                </a:tc>
                <a:tc>
                  <a:txBody>
                    <a:bodyPr/>
                    <a:lstStyle/>
                    <a:p>
                      <a:pPr algn="ctr"/>
                      <a:r>
                        <a:rPr lang="en-US" sz="3200" b="1" i="0"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0001"/>
                  </a:ext>
                </a:extLst>
              </a:tr>
              <a:tr h="609600">
                <a:tc>
                  <a:txBody>
                    <a:bodyPr/>
                    <a:lstStyle/>
                    <a:p>
                      <a:pPr algn="ctr"/>
                      <a:r>
                        <a:rPr lang="en-US" sz="3200" dirty="0">
                          <a:latin typeface="Avenir Book" panose="02000503020000020003" pitchFamily="2" charset="0"/>
                          <a:cs typeface="Garamond"/>
                        </a:rPr>
                        <a:t>Vacation Bible School</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265815125"/>
                  </a:ext>
                </a:extLst>
              </a:tr>
              <a:tr h="609600">
                <a:tc>
                  <a:txBody>
                    <a:bodyPr/>
                    <a:lstStyle/>
                    <a:p>
                      <a:pPr algn="ctr"/>
                      <a:r>
                        <a:rPr lang="en-US" sz="3200" dirty="0">
                          <a:latin typeface="Avenir Book" panose="02000503020000020003" pitchFamily="2" charset="0"/>
                          <a:cs typeface="Garamond"/>
                        </a:rPr>
                        <a:t>Food &amp; Clothing Ministry</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460736344"/>
                  </a:ext>
                </a:extLst>
              </a:tr>
              <a:tr h="609600">
                <a:tc>
                  <a:txBody>
                    <a:bodyPr/>
                    <a:lstStyle/>
                    <a:p>
                      <a:pPr algn="ctr"/>
                      <a:r>
                        <a:rPr lang="en-US" sz="3200" dirty="0">
                          <a:latin typeface="Avenir Book" panose="02000503020000020003" pitchFamily="2" charset="0"/>
                          <a:cs typeface="Garamond"/>
                        </a:rPr>
                        <a:t>Evangelistic Meetings</a:t>
                      </a:r>
                    </a:p>
                  </a:txBody>
                  <a:tcPr anchor="ctr">
                    <a:solidFill>
                      <a:schemeClr val="bg1"/>
                    </a:solidFill>
                  </a:tcPr>
                </a:tc>
                <a:tc>
                  <a:txBody>
                    <a:bodyPr/>
                    <a:lstStyle/>
                    <a:p>
                      <a:pPr algn="ctr"/>
                      <a:r>
                        <a:rPr lang="en-US" sz="3200" b="1" i="0" dirty="0">
                          <a:solidFill>
                            <a:schemeClr val="tx1"/>
                          </a:solidFill>
                          <a:latin typeface="Avenir Book" panose="02000503020000020003" pitchFamily="2" charset="0"/>
                          <a:cs typeface="Garamond"/>
                        </a:rPr>
                        <a:t>Harvest</a:t>
                      </a:r>
                    </a:p>
                  </a:txBody>
                  <a:tcPr anchor="ctr">
                    <a:solidFill>
                      <a:srgbClr val="FFC000"/>
                    </a:solidFill>
                  </a:tcPr>
                </a:tc>
                <a:extLst>
                  <a:ext uri="{0D108BD9-81ED-4DB2-BD59-A6C34878D82A}">
                    <a16:rowId xmlns:a16="http://schemas.microsoft.com/office/drawing/2014/main" val="10004"/>
                  </a:ext>
                </a:extLst>
              </a:tr>
              <a:tr h="609600">
                <a:tc>
                  <a:txBody>
                    <a:bodyPr/>
                    <a:lstStyle/>
                    <a:p>
                      <a:pPr algn="ctr"/>
                      <a:r>
                        <a:rPr lang="en-US" sz="3200" dirty="0">
                          <a:latin typeface="Avenir Book" panose="02000503020000020003" pitchFamily="2" charset="0"/>
                          <a:cs typeface="Garamond"/>
                        </a:rPr>
                        <a:t>Parenting Seminar</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0005"/>
                  </a:ext>
                </a:extLst>
              </a:tr>
              <a:tr h="609600">
                <a:tc>
                  <a:txBody>
                    <a:bodyPr/>
                    <a:lstStyle/>
                    <a:p>
                      <a:pPr algn="ctr"/>
                      <a:r>
                        <a:rPr lang="en-US" sz="3200" dirty="0">
                          <a:latin typeface="Avenir Book" panose="02000503020000020003" pitchFamily="2" charset="0"/>
                          <a:cs typeface="Garamond"/>
                        </a:rPr>
                        <a:t>New Member Discipleship</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763334773"/>
                  </a:ext>
                </a:extLst>
              </a:tr>
              <a:tr h="609600">
                <a:tc>
                  <a:txBody>
                    <a:bodyPr/>
                    <a:lstStyle/>
                    <a:p>
                      <a:pPr algn="ctr"/>
                      <a:r>
                        <a:rPr lang="en-US" sz="3200" dirty="0">
                          <a:latin typeface="Avenir Book" panose="02000503020000020003" pitchFamily="2" charset="0"/>
                          <a:cs typeface="Garamond"/>
                        </a:rPr>
                        <a:t>Finance Seminar</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994645276"/>
                  </a:ext>
                </a:extLst>
              </a:tr>
            </a:tbl>
          </a:graphicData>
        </a:graphic>
      </p:graphicFrame>
      <p:sp>
        <p:nvSpPr>
          <p:cNvPr id="4" name="TextBox 3">
            <a:extLst>
              <a:ext uri="{FF2B5EF4-FFF2-40B4-BE49-F238E27FC236}">
                <a16:creationId xmlns:a16="http://schemas.microsoft.com/office/drawing/2014/main" id="{A21DE34B-3735-414A-B561-FF9C3E31D55B}"/>
              </a:ext>
            </a:extLst>
          </p:cNvPr>
          <p:cNvSpPr txBox="1"/>
          <p:nvPr/>
        </p:nvSpPr>
        <p:spPr>
          <a:xfrm>
            <a:off x="6965576" y="350699"/>
            <a:ext cx="4360479" cy="913007"/>
          </a:xfrm>
          <a:prstGeom prst="rect">
            <a:avLst/>
          </a:prstGeom>
          <a:noFill/>
        </p:spPr>
        <p:txBody>
          <a:bodyPr wrap="square" rtlCol="0">
            <a:spAutoFit/>
          </a:bodyPr>
          <a:lstStyle/>
          <a:p>
            <a:pPr defTabSz="609585"/>
            <a:r>
              <a:rPr lang="en-US" sz="5333" b="1" dirty="0">
                <a:solidFill>
                  <a:prstClr val="black"/>
                </a:solidFill>
                <a:latin typeface="Avenir Black" panose="02000503020000020003" pitchFamily="2" charset="0"/>
              </a:rPr>
              <a:t>Assignment</a:t>
            </a:r>
          </a:p>
        </p:txBody>
      </p:sp>
    </p:spTree>
    <p:extLst>
      <p:ext uri="{BB962C8B-B14F-4D97-AF65-F5344CB8AC3E}">
        <p14:creationId xmlns:p14="http://schemas.microsoft.com/office/powerpoint/2010/main" val="89337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850114" y="1282678"/>
            <a:ext cx="5764580" cy="3826689"/>
          </a:xfrm>
          <a:prstGeom prst="rect">
            <a:avLst/>
          </a:prstGeom>
          <a:noFill/>
        </p:spPr>
        <p:txBody>
          <a:bodyPr wrap="square" rtlCol="0">
            <a:spAutoFit/>
          </a:bodyPr>
          <a:lstStyle/>
          <a:p>
            <a:pPr marL="609585" indent="-609585" defTabSz="609585">
              <a:spcAft>
                <a:spcPts val="1600"/>
              </a:spcAft>
              <a:buFont typeface="Wingdings" charset="2"/>
              <a:buChar char="ü"/>
              <a:defRPr/>
            </a:pPr>
            <a:r>
              <a:rPr lang="en-US" sz="3600" dirty="0">
                <a:solidFill>
                  <a:prstClr val="black"/>
                </a:solidFill>
                <a:latin typeface="Avenir Book"/>
                <a:cs typeface="Avenir Book"/>
              </a:rPr>
              <a:t>Engage in spiritual conversation or share testimony</a:t>
            </a:r>
          </a:p>
          <a:p>
            <a:pPr marL="609585" indent="-609585" defTabSz="609585">
              <a:spcAft>
                <a:spcPts val="1600"/>
              </a:spcAft>
              <a:buFont typeface="Wingdings" charset="2"/>
              <a:buChar char="ü"/>
              <a:defRPr/>
            </a:pPr>
            <a:r>
              <a:rPr lang="en-US" sz="3600" dirty="0">
                <a:solidFill>
                  <a:prstClr val="black"/>
                </a:solidFill>
                <a:latin typeface="Avenir Book"/>
                <a:cs typeface="Avenir Book"/>
              </a:rPr>
              <a:t>Share truth-filled literature and media</a:t>
            </a:r>
          </a:p>
          <a:p>
            <a:pPr marL="609585" indent="-609585" defTabSz="609585">
              <a:spcAft>
                <a:spcPts val="1600"/>
              </a:spcAft>
              <a:buFont typeface="Wingdings" charset="2"/>
              <a:buChar char="ü"/>
              <a:defRPr/>
            </a:pPr>
            <a:r>
              <a:rPr lang="en-US" sz="3600" dirty="0">
                <a:solidFill>
                  <a:prstClr val="black"/>
                </a:solidFill>
                <a:latin typeface="Avenir Book"/>
                <a:cs typeface="Avenir Book"/>
              </a:rPr>
              <a:t>Invite to church events</a:t>
            </a:r>
          </a:p>
        </p:txBody>
      </p:sp>
      <p:sp>
        <p:nvSpPr>
          <p:cNvPr id="4" name="TextBox 3"/>
          <p:cNvSpPr txBox="1"/>
          <p:nvPr/>
        </p:nvSpPr>
        <p:spPr>
          <a:xfrm>
            <a:off x="6397493" y="308083"/>
            <a:ext cx="4806668" cy="748988"/>
          </a:xfrm>
          <a:prstGeom prst="rect">
            <a:avLst/>
          </a:prstGeom>
          <a:noFill/>
        </p:spPr>
        <p:txBody>
          <a:bodyPr wrap="square" rtlCol="0">
            <a:spAutoFit/>
          </a:bodyPr>
          <a:lstStyle/>
          <a:p>
            <a:pPr defTabSz="609585">
              <a:defRPr/>
            </a:pPr>
            <a:r>
              <a:rPr lang="en-US" sz="4267" dirty="0">
                <a:solidFill>
                  <a:prstClr val="black"/>
                </a:solidFill>
                <a:latin typeface="Avenir Black"/>
                <a:cs typeface="Avenir Black"/>
              </a:rPr>
              <a:t>Plant the Word</a:t>
            </a:r>
          </a:p>
        </p:txBody>
      </p:sp>
    </p:spTree>
    <p:extLst>
      <p:ext uri="{BB962C8B-B14F-4D97-AF65-F5344CB8AC3E}">
        <p14:creationId xmlns:p14="http://schemas.microsoft.com/office/powerpoint/2010/main" val="3451366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Content Placeholder 3">
            <a:extLst>
              <a:ext uri="{FF2B5EF4-FFF2-40B4-BE49-F238E27FC236}">
                <a16:creationId xmlns:a16="http://schemas.microsoft.com/office/drawing/2014/main" id="{84548BE3-5AAD-334A-9143-45C8FF51634F}"/>
              </a:ext>
            </a:extLst>
          </p:cNvPr>
          <p:cNvGraphicFramePr>
            <a:graphicFrameLocks/>
          </p:cNvGraphicFramePr>
          <p:nvPr>
            <p:extLst>
              <p:ext uri="{D42A27DB-BD31-4B8C-83A1-F6EECF244321}">
                <p14:modId xmlns:p14="http://schemas.microsoft.com/office/powerpoint/2010/main" val="3374883734"/>
              </p:ext>
            </p:extLst>
          </p:nvPr>
        </p:nvGraphicFramePr>
        <p:xfrm>
          <a:off x="578907" y="1521465"/>
          <a:ext cx="8739905" cy="5078775"/>
        </p:xfrm>
        <a:graphic>
          <a:graphicData uri="http://schemas.openxmlformats.org/drawingml/2006/table">
            <a:tbl>
              <a:tblPr firstRow="1" bandRow="1">
                <a:tableStyleId>{5C22544A-7EE6-4342-B048-85BDC9FD1C3A}</a:tableStyleId>
              </a:tblPr>
              <a:tblGrid>
                <a:gridCol w="5463305">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811575">
                <a:tc>
                  <a:txBody>
                    <a:bodyPr/>
                    <a:lstStyle/>
                    <a:p>
                      <a:pPr algn="ctr"/>
                      <a:r>
                        <a:rPr lang="en-US" sz="3200" cap="none" dirty="0">
                          <a:solidFill>
                            <a:schemeClr val="bg1"/>
                          </a:solidFill>
                          <a:latin typeface="Avenir Book" panose="02000503020000020003" pitchFamily="2" charset="0"/>
                          <a:cs typeface="Garamond"/>
                        </a:rPr>
                        <a:t>Activity or Ministry</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GROW Phase</a:t>
                      </a:r>
                    </a:p>
                  </a:txBody>
                  <a:tcPr anchor="ctr">
                    <a:solidFill>
                      <a:schemeClr val="tx1">
                        <a:alpha val="60000"/>
                      </a:schemeClr>
                    </a:solidFill>
                  </a:tcPr>
                </a:tc>
                <a:extLst>
                  <a:ext uri="{0D108BD9-81ED-4DB2-BD59-A6C34878D82A}">
                    <a16:rowId xmlns:a16="http://schemas.microsoft.com/office/drawing/2014/main" val="10000"/>
                  </a:ext>
                </a:extLst>
              </a:tr>
              <a:tr h="609600">
                <a:tc>
                  <a:txBody>
                    <a:bodyPr/>
                    <a:lstStyle/>
                    <a:p>
                      <a:pPr algn="ctr"/>
                      <a:r>
                        <a:rPr lang="en-US" sz="3200" dirty="0">
                          <a:latin typeface="Avenir Book" panose="02000503020000020003" pitchFamily="2" charset="0"/>
                          <a:cs typeface="Garamond"/>
                        </a:rPr>
                        <a:t>Cooking School</a:t>
                      </a:r>
                    </a:p>
                  </a:txBody>
                  <a:tcPr anchor="ctr">
                    <a:solidFill>
                      <a:schemeClr val="bg1"/>
                    </a:solidFill>
                  </a:tcPr>
                </a:tc>
                <a:tc>
                  <a:txBody>
                    <a:bodyPr/>
                    <a:lstStyle/>
                    <a:p>
                      <a:pPr algn="ctr"/>
                      <a:r>
                        <a:rPr lang="en-US" sz="3200" b="1" i="0"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0001"/>
                  </a:ext>
                </a:extLst>
              </a:tr>
              <a:tr h="609600">
                <a:tc>
                  <a:txBody>
                    <a:bodyPr/>
                    <a:lstStyle/>
                    <a:p>
                      <a:pPr algn="ctr"/>
                      <a:r>
                        <a:rPr lang="en-US" sz="3200" dirty="0">
                          <a:latin typeface="Avenir Book" panose="02000503020000020003" pitchFamily="2" charset="0"/>
                          <a:cs typeface="Garamond"/>
                        </a:rPr>
                        <a:t>Vacation Bible School</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265815125"/>
                  </a:ext>
                </a:extLst>
              </a:tr>
              <a:tr h="609600">
                <a:tc>
                  <a:txBody>
                    <a:bodyPr/>
                    <a:lstStyle/>
                    <a:p>
                      <a:pPr algn="ctr"/>
                      <a:r>
                        <a:rPr lang="en-US" sz="3200" dirty="0">
                          <a:latin typeface="Avenir Book" panose="02000503020000020003" pitchFamily="2" charset="0"/>
                          <a:cs typeface="Garamond"/>
                        </a:rPr>
                        <a:t>Food &amp; Clothing Ministry</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460736344"/>
                  </a:ext>
                </a:extLst>
              </a:tr>
              <a:tr h="609600">
                <a:tc>
                  <a:txBody>
                    <a:bodyPr/>
                    <a:lstStyle/>
                    <a:p>
                      <a:pPr algn="ctr"/>
                      <a:r>
                        <a:rPr lang="en-US" sz="3200" dirty="0">
                          <a:latin typeface="Avenir Book" panose="02000503020000020003" pitchFamily="2" charset="0"/>
                          <a:cs typeface="Garamond"/>
                        </a:rPr>
                        <a:t>Evangelistic Meetings</a:t>
                      </a:r>
                    </a:p>
                  </a:txBody>
                  <a:tcPr anchor="ctr">
                    <a:solidFill>
                      <a:schemeClr val="bg1"/>
                    </a:solidFill>
                  </a:tcPr>
                </a:tc>
                <a:tc>
                  <a:txBody>
                    <a:bodyPr/>
                    <a:lstStyle/>
                    <a:p>
                      <a:pPr algn="ctr"/>
                      <a:r>
                        <a:rPr lang="en-US" sz="3200" b="1" i="0" dirty="0">
                          <a:solidFill>
                            <a:schemeClr val="tx1"/>
                          </a:solidFill>
                          <a:latin typeface="Avenir Book" panose="02000503020000020003" pitchFamily="2" charset="0"/>
                          <a:cs typeface="Garamond"/>
                        </a:rPr>
                        <a:t>Harvest</a:t>
                      </a:r>
                    </a:p>
                  </a:txBody>
                  <a:tcPr anchor="ctr">
                    <a:solidFill>
                      <a:srgbClr val="FFC000"/>
                    </a:solidFill>
                  </a:tcPr>
                </a:tc>
                <a:extLst>
                  <a:ext uri="{0D108BD9-81ED-4DB2-BD59-A6C34878D82A}">
                    <a16:rowId xmlns:a16="http://schemas.microsoft.com/office/drawing/2014/main" val="10004"/>
                  </a:ext>
                </a:extLst>
              </a:tr>
              <a:tr h="609600">
                <a:tc>
                  <a:txBody>
                    <a:bodyPr/>
                    <a:lstStyle/>
                    <a:p>
                      <a:pPr algn="ctr"/>
                      <a:r>
                        <a:rPr lang="en-US" sz="3200" dirty="0">
                          <a:latin typeface="Avenir Book" panose="02000503020000020003" pitchFamily="2" charset="0"/>
                          <a:cs typeface="Garamond"/>
                        </a:rPr>
                        <a:t>Parenting Seminar</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0005"/>
                  </a:ext>
                </a:extLst>
              </a:tr>
              <a:tr h="609600">
                <a:tc>
                  <a:txBody>
                    <a:bodyPr/>
                    <a:lstStyle/>
                    <a:p>
                      <a:pPr algn="ctr"/>
                      <a:r>
                        <a:rPr lang="en-US" sz="3200" dirty="0">
                          <a:latin typeface="Avenir Book" panose="02000503020000020003" pitchFamily="2" charset="0"/>
                          <a:cs typeface="Garamond"/>
                        </a:rPr>
                        <a:t>New Member Discipleship</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Preserve</a:t>
                      </a:r>
                    </a:p>
                  </a:txBody>
                  <a:tcPr anchor="ctr">
                    <a:solidFill>
                      <a:srgbClr val="C00000"/>
                    </a:solidFill>
                  </a:tcPr>
                </a:tc>
                <a:extLst>
                  <a:ext uri="{0D108BD9-81ED-4DB2-BD59-A6C34878D82A}">
                    <a16:rowId xmlns:a16="http://schemas.microsoft.com/office/drawing/2014/main" val="763334773"/>
                  </a:ext>
                </a:extLst>
              </a:tr>
              <a:tr h="609600">
                <a:tc>
                  <a:txBody>
                    <a:bodyPr/>
                    <a:lstStyle/>
                    <a:p>
                      <a:pPr algn="ctr"/>
                      <a:r>
                        <a:rPr lang="en-US" sz="3200" dirty="0">
                          <a:latin typeface="Avenir Book" panose="02000503020000020003" pitchFamily="2" charset="0"/>
                          <a:cs typeface="Garamond"/>
                        </a:rPr>
                        <a:t>Finance Seminar</a:t>
                      </a:r>
                    </a:p>
                  </a:txBody>
                  <a:tcPr anchor="ctr">
                    <a:solidFill>
                      <a:schemeClr val="bg1"/>
                    </a:solidFill>
                  </a:tcPr>
                </a:tc>
                <a:tc>
                  <a:txBody>
                    <a:bodyPr/>
                    <a:lstStyle/>
                    <a:p>
                      <a:pPr algn="ctr"/>
                      <a:endParaRPr lang="en-US" sz="3200" b="0" dirty="0">
                        <a:latin typeface="Avenir Book" panose="02000503020000020003" pitchFamily="2" charset="0"/>
                        <a:cs typeface="Garamond"/>
                      </a:endParaRPr>
                    </a:p>
                  </a:txBody>
                  <a:tcPr anchor="ctr">
                    <a:solidFill>
                      <a:schemeClr val="bg1"/>
                    </a:solidFill>
                  </a:tcPr>
                </a:tc>
                <a:extLst>
                  <a:ext uri="{0D108BD9-81ED-4DB2-BD59-A6C34878D82A}">
                    <a16:rowId xmlns:a16="http://schemas.microsoft.com/office/drawing/2014/main" val="994645276"/>
                  </a:ext>
                </a:extLst>
              </a:tr>
            </a:tbl>
          </a:graphicData>
        </a:graphic>
      </p:graphicFrame>
      <p:sp>
        <p:nvSpPr>
          <p:cNvPr id="4" name="TextBox 3">
            <a:extLst>
              <a:ext uri="{FF2B5EF4-FFF2-40B4-BE49-F238E27FC236}">
                <a16:creationId xmlns:a16="http://schemas.microsoft.com/office/drawing/2014/main" id="{3DC00BCC-3D26-7E48-AA9D-A105311E96A6}"/>
              </a:ext>
            </a:extLst>
          </p:cNvPr>
          <p:cNvSpPr txBox="1"/>
          <p:nvPr/>
        </p:nvSpPr>
        <p:spPr>
          <a:xfrm>
            <a:off x="6965576" y="350699"/>
            <a:ext cx="4360479" cy="913007"/>
          </a:xfrm>
          <a:prstGeom prst="rect">
            <a:avLst/>
          </a:prstGeom>
          <a:noFill/>
        </p:spPr>
        <p:txBody>
          <a:bodyPr wrap="square" rtlCol="0">
            <a:spAutoFit/>
          </a:bodyPr>
          <a:lstStyle/>
          <a:p>
            <a:pPr defTabSz="609585"/>
            <a:r>
              <a:rPr lang="en-US" sz="5333" b="1" dirty="0">
                <a:solidFill>
                  <a:prstClr val="black"/>
                </a:solidFill>
                <a:latin typeface="Avenir Black" panose="02000503020000020003" pitchFamily="2" charset="0"/>
              </a:rPr>
              <a:t>Assignment</a:t>
            </a:r>
          </a:p>
        </p:txBody>
      </p:sp>
    </p:spTree>
    <p:extLst>
      <p:ext uri="{BB962C8B-B14F-4D97-AF65-F5344CB8AC3E}">
        <p14:creationId xmlns:p14="http://schemas.microsoft.com/office/powerpoint/2010/main" val="2950380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Content Placeholder 3">
            <a:extLst>
              <a:ext uri="{FF2B5EF4-FFF2-40B4-BE49-F238E27FC236}">
                <a16:creationId xmlns:a16="http://schemas.microsoft.com/office/drawing/2014/main" id="{84548BE3-5AAD-334A-9143-45C8FF51634F}"/>
              </a:ext>
            </a:extLst>
          </p:cNvPr>
          <p:cNvGraphicFramePr>
            <a:graphicFrameLocks/>
          </p:cNvGraphicFramePr>
          <p:nvPr>
            <p:extLst>
              <p:ext uri="{D42A27DB-BD31-4B8C-83A1-F6EECF244321}">
                <p14:modId xmlns:p14="http://schemas.microsoft.com/office/powerpoint/2010/main" val="2159044833"/>
              </p:ext>
            </p:extLst>
          </p:nvPr>
        </p:nvGraphicFramePr>
        <p:xfrm>
          <a:off x="632695" y="1514581"/>
          <a:ext cx="8686117" cy="5078775"/>
        </p:xfrm>
        <a:graphic>
          <a:graphicData uri="http://schemas.openxmlformats.org/drawingml/2006/table">
            <a:tbl>
              <a:tblPr firstRow="1" bandRow="1">
                <a:tableStyleId>{5C22544A-7EE6-4342-B048-85BDC9FD1C3A}</a:tableStyleId>
              </a:tblPr>
              <a:tblGrid>
                <a:gridCol w="5463305">
                  <a:extLst>
                    <a:ext uri="{9D8B030D-6E8A-4147-A177-3AD203B41FA5}">
                      <a16:colId xmlns:a16="http://schemas.microsoft.com/office/drawing/2014/main" val="20000"/>
                    </a:ext>
                  </a:extLst>
                </a:gridCol>
                <a:gridCol w="3222812">
                  <a:extLst>
                    <a:ext uri="{9D8B030D-6E8A-4147-A177-3AD203B41FA5}">
                      <a16:colId xmlns:a16="http://schemas.microsoft.com/office/drawing/2014/main" val="20001"/>
                    </a:ext>
                  </a:extLst>
                </a:gridCol>
              </a:tblGrid>
              <a:tr h="811575">
                <a:tc>
                  <a:txBody>
                    <a:bodyPr/>
                    <a:lstStyle/>
                    <a:p>
                      <a:pPr algn="ctr"/>
                      <a:r>
                        <a:rPr lang="en-US" sz="3200" cap="none" dirty="0">
                          <a:solidFill>
                            <a:schemeClr val="bg1"/>
                          </a:solidFill>
                          <a:latin typeface="Avenir Book" panose="02000503020000020003" pitchFamily="2" charset="0"/>
                          <a:cs typeface="Garamond"/>
                        </a:rPr>
                        <a:t>Activity or Ministry</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GROW Phase</a:t>
                      </a:r>
                    </a:p>
                  </a:txBody>
                  <a:tcPr anchor="ctr">
                    <a:solidFill>
                      <a:schemeClr val="tx1">
                        <a:alpha val="60000"/>
                      </a:schemeClr>
                    </a:solidFill>
                  </a:tcPr>
                </a:tc>
                <a:extLst>
                  <a:ext uri="{0D108BD9-81ED-4DB2-BD59-A6C34878D82A}">
                    <a16:rowId xmlns:a16="http://schemas.microsoft.com/office/drawing/2014/main" val="10000"/>
                  </a:ext>
                </a:extLst>
              </a:tr>
              <a:tr h="609600">
                <a:tc>
                  <a:txBody>
                    <a:bodyPr/>
                    <a:lstStyle/>
                    <a:p>
                      <a:pPr algn="ctr"/>
                      <a:r>
                        <a:rPr lang="en-US" sz="3200" dirty="0">
                          <a:latin typeface="Avenir Book" panose="02000503020000020003" pitchFamily="2" charset="0"/>
                          <a:cs typeface="Garamond"/>
                        </a:rPr>
                        <a:t>Cooking School</a:t>
                      </a:r>
                    </a:p>
                  </a:txBody>
                  <a:tcPr anchor="ctr">
                    <a:solidFill>
                      <a:schemeClr val="bg1"/>
                    </a:solidFill>
                  </a:tcPr>
                </a:tc>
                <a:tc>
                  <a:txBody>
                    <a:bodyPr/>
                    <a:lstStyle/>
                    <a:p>
                      <a:pPr algn="ctr"/>
                      <a:r>
                        <a:rPr lang="en-US" sz="3200" b="1" i="0"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0001"/>
                  </a:ext>
                </a:extLst>
              </a:tr>
              <a:tr h="609600">
                <a:tc>
                  <a:txBody>
                    <a:bodyPr/>
                    <a:lstStyle/>
                    <a:p>
                      <a:pPr algn="ctr"/>
                      <a:r>
                        <a:rPr lang="en-US" sz="3200" dirty="0">
                          <a:latin typeface="Avenir Book" panose="02000503020000020003" pitchFamily="2" charset="0"/>
                          <a:cs typeface="Garamond"/>
                        </a:rPr>
                        <a:t>Vacation Bible School</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265815125"/>
                  </a:ext>
                </a:extLst>
              </a:tr>
              <a:tr h="609600">
                <a:tc>
                  <a:txBody>
                    <a:bodyPr/>
                    <a:lstStyle/>
                    <a:p>
                      <a:pPr algn="ctr"/>
                      <a:r>
                        <a:rPr lang="en-US" sz="3200" dirty="0">
                          <a:latin typeface="Avenir Book" panose="02000503020000020003" pitchFamily="2" charset="0"/>
                          <a:cs typeface="Garamond"/>
                        </a:rPr>
                        <a:t>Food &amp; Clothing Ministry</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460736344"/>
                  </a:ext>
                </a:extLst>
              </a:tr>
              <a:tr h="609600">
                <a:tc>
                  <a:txBody>
                    <a:bodyPr/>
                    <a:lstStyle/>
                    <a:p>
                      <a:pPr algn="ctr"/>
                      <a:r>
                        <a:rPr lang="en-US" sz="3200" dirty="0">
                          <a:latin typeface="Avenir Book" panose="02000503020000020003" pitchFamily="2" charset="0"/>
                          <a:cs typeface="Garamond"/>
                        </a:rPr>
                        <a:t>Evangelistic Meetings</a:t>
                      </a:r>
                    </a:p>
                  </a:txBody>
                  <a:tcPr anchor="ctr">
                    <a:solidFill>
                      <a:schemeClr val="bg1"/>
                    </a:solidFill>
                  </a:tcPr>
                </a:tc>
                <a:tc>
                  <a:txBody>
                    <a:bodyPr/>
                    <a:lstStyle/>
                    <a:p>
                      <a:pPr algn="ctr"/>
                      <a:r>
                        <a:rPr lang="en-US" sz="3200" b="1" i="0" dirty="0">
                          <a:solidFill>
                            <a:schemeClr val="tx1"/>
                          </a:solidFill>
                          <a:latin typeface="Avenir Book" panose="02000503020000020003" pitchFamily="2" charset="0"/>
                          <a:cs typeface="Garamond"/>
                        </a:rPr>
                        <a:t>Harvest</a:t>
                      </a:r>
                    </a:p>
                  </a:txBody>
                  <a:tcPr anchor="ctr">
                    <a:solidFill>
                      <a:srgbClr val="FFC000"/>
                    </a:solidFill>
                  </a:tcPr>
                </a:tc>
                <a:extLst>
                  <a:ext uri="{0D108BD9-81ED-4DB2-BD59-A6C34878D82A}">
                    <a16:rowId xmlns:a16="http://schemas.microsoft.com/office/drawing/2014/main" val="10004"/>
                  </a:ext>
                </a:extLst>
              </a:tr>
              <a:tr h="609600">
                <a:tc>
                  <a:txBody>
                    <a:bodyPr/>
                    <a:lstStyle/>
                    <a:p>
                      <a:pPr algn="ctr"/>
                      <a:r>
                        <a:rPr lang="en-US" sz="3200" dirty="0">
                          <a:latin typeface="Avenir Book" panose="02000503020000020003" pitchFamily="2" charset="0"/>
                          <a:cs typeface="Garamond"/>
                        </a:rPr>
                        <a:t>Parenting Seminar</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10005"/>
                  </a:ext>
                </a:extLst>
              </a:tr>
              <a:tr h="609600">
                <a:tc>
                  <a:txBody>
                    <a:bodyPr/>
                    <a:lstStyle/>
                    <a:p>
                      <a:pPr algn="ctr"/>
                      <a:r>
                        <a:rPr lang="en-US" sz="3200" dirty="0">
                          <a:latin typeface="Avenir Book" panose="02000503020000020003" pitchFamily="2" charset="0"/>
                          <a:cs typeface="Garamond"/>
                        </a:rPr>
                        <a:t>New Member Discipleship</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Preserve</a:t>
                      </a:r>
                    </a:p>
                  </a:txBody>
                  <a:tcPr anchor="ctr">
                    <a:solidFill>
                      <a:srgbClr val="C00000"/>
                    </a:solidFill>
                  </a:tcPr>
                </a:tc>
                <a:extLst>
                  <a:ext uri="{0D108BD9-81ED-4DB2-BD59-A6C34878D82A}">
                    <a16:rowId xmlns:a16="http://schemas.microsoft.com/office/drawing/2014/main" val="763334773"/>
                  </a:ext>
                </a:extLst>
              </a:tr>
              <a:tr h="609600">
                <a:tc>
                  <a:txBody>
                    <a:bodyPr/>
                    <a:lstStyle/>
                    <a:p>
                      <a:pPr algn="ctr"/>
                      <a:r>
                        <a:rPr lang="en-US" sz="3200" dirty="0">
                          <a:latin typeface="Avenir Book" panose="02000503020000020003" pitchFamily="2" charset="0"/>
                          <a:cs typeface="Garamond"/>
                        </a:rPr>
                        <a:t>Finance Seminar</a:t>
                      </a:r>
                    </a:p>
                  </a:txBody>
                  <a:tcPr anchor="ctr">
                    <a:solidFill>
                      <a:schemeClr val="bg1"/>
                    </a:solidFill>
                  </a:tcPr>
                </a:tc>
                <a:tc>
                  <a:txBody>
                    <a:bodyPr/>
                    <a:lstStyle/>
                    <a:p>
                      <a:pPr algn="ctr"/>
                      <a:r>
                        <a:rPr lang="en-US" sz="3200" b="1" dirty="0">
                          <a:solidFill>
                            <a:schemeClr val="bg1"/>
                          </a:solidFill>
                          <a:latin typeface="Avenir Book" panose="02000503020000020003" pitchFamily="2" charset="0"/>
                          <a:cs typeface="Garamond"/>
                        </a:rPr>
                        <a:t>Prepare</a:t>
                      </a:r>
                    </a:p>
                  </a:txBody>
                  <a:tcPr anchor="ctr">
                    <a:solidFill>
                      <a:srgbClr val="072CA8"/>
                    </a:solidFill>
                  </a:tcPr>
                </a:tc>
                <a:extLst>
                  <a:ext uri="{0D108BD9-81ED-4DB2-BD59-A6C34878D82A}">
                    <a16:rowId xmlns:a16="http://schemas.microsoft.com/office/drawing/2014/main" val="994645276"/>
                  </a:ext>
                </a:extLst>
              </a:tr>
            </a:tbl>
          </a:graphicData>
        </a:graphic>
      </p:graphicFrame>
      <p:sp>
        <p:nvSpPr>
          <p:cNvPr id="4" name="TextBox 3">
            <a:extLst>
              <a:ext uri="{FF2B5EF4-FFF2-40B4-BE49-F238E27FC236}">
                <a16:creationId xmlns:a16="http://schemas.microsoft.com/office/drawing/2014/main" id="{78C56CF2-7DC7-A945-8057-0A5E31CB48DD}"/>
              </a:ext>
            </a:extLst>
          </p:cNvPr>
          <p:cNvSpPr txBox="1"/>
          <p:nvPr/>
        </p:nvSpPr>
        <p:spPr>
          <a:xfrm>
            <a:off x="6965576" y="350699"/>
            <a:ext cx="4360479" cy="913007"/>
          </a:xfrm>
          <a:prstGeom prst="rect">
            <a:avLst/>
          </a:prstGeom>
          <a:noFill/>
        </p:spPr>
        <p:txBody>
          <a:bodyPr wrap="square" rtlCol="0">
            <a:spAutoFit/>
          </a:bodyPr>
          <a:lstStyle/>
          <a:p>
            <a:pPr defTabSz="609585"/>
            <a:r>
              <a:rPr lang="en-US" sz="5333" b="1" dirty="0">
                <a:solidFill>
                  <a:prstClr val="black"/>
                </a:solidFill>
                <a:latin typeface="Avenir Black" panose="02000503020000020003" pitchFamily="2" charset="0"/>
              </a:rPr>
              <a:t>Assignment</a:t>
            </a:r>
          </a:p>
        </p:txBody>
      </p:sp>
    </p:spTree>
    <p:extLst>
      <p:ext uri="{BB962C8B-B14F-4D97-AF65-F5344CB8AC3E}">
        <p14:creationId xmlns:p14="http://schemas.microsoft.com/office/powerpoint/2010/main" val="2660020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4" name="Content Placeholder 2">
            <a:extLst>
              <a:ext uri="{FF2B5EF4-FFF2-40B4-BE49-F238E27FC236}">
                <a16:creationId xmlns:a16="http://schemas.microsoft.com/office/drawing/2014/main" id="{C6B8D357-1488-254C-8FC1-0F35E161107C}"/>
              </a:ext>
            </a:extLst>
          </p:cNvPr>
          <p:cNvSpPr txBox="1">
            <a:spLocks/>
          </p:cNvSpPr>
          <p:nvPr/>
        </p:nvSpPr>
        <p:spPr>
          <a:xfrm>
            <a:off x="1124254" y="2521528"/>
            <a:ext cx="9905999" cy="39425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6000" b="1" dirty="0">
                <a:latin typeface="Avenir Book" panose="02000503020000020003" pitchFamily="2" charset="0"/>
              </a:rPr>
              <a:t>The Importance of </a:t>
            </a:r>
          </a:p>
          <a:p>
            <a:pPr>
              <a:spcBef>
                <a:spcPts val="0"/>
              </a:spcBef>
              <a:spcAft>
                <a:spcPts val="3200"/>
              </a:spcAft>
            </a:pPr>
            <a:r>
              <a:rPr lang="en-US" sz="6000" b="1" dirty="0">
                <a:latin typeface="Avenir Book" panose="02000503020000020003" pitchFamily="2" charset="0"/>
              </a:rPr>
              <a:t>Personal Ministry</a:t>
            </a:r>
          </a:p>
          <a:p>
            <a:endParaRPr lang="en-US" sz="4000" dirty="0">
              <a:solidFill>
                <a:schemeClr val="bg1"/>
              </a:solidFill>
              <a:latin typeface="Avenir Book" panose="02000503020000020003" pitchFamily="2" charset="0"/>
            </a:endParaRPr>
          </a:p>
          <a:p>
            <a:endParaRPr lang="en-US" sz="4000"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spTree>
    <p:extLst>
      <p:ext uri="{BB962C8B-B14F-4D97-AF65-F5344CB8AC3E}">
        <p14:creationId xmlns:p14="http://schemas.microsoft.com/office/powerpoint/2010/main" val="881170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5" name="Title 1">
            <a:extLst>
              <a:ext uri="{FF2B5EF4-FFF2-40B4-BE49-F238E27FC236}">
                <a16:creationId xmlns:a16="http://schemas.microsoft.com/office/drawing/2014/main" id="{DEB5506A-F1CC-DC49-B6FA-16C69AF418D3}"/>
              </a:ext>
            </a:extLst>
          </p:cNvPr>
          <p:cNvSpPr txBox="1">
            <a:spLocks/>
          </p:cNvSpPr>
          <p:nvPr/>
        </p:nvSpPr>
        <p:spPr>
          <a:xfrm>
            <a:off x="2423886" y="403813"/>
            <a:ext cx="7823200" cy="989238"/>
          </a:xfrm>
          <a:prstGeom prst="rect">
            <a:avLst/>
          </a:prstGeom>
        </p:spPr>
        <p:txBody>
          <a:bodyP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sz="4800" b="1" dirty="0">
                <a:latin typeface="Avenir Book" panose="02000503020000020003" pitchFamily="2" charset="0"/>
              </a:rPr>
              <a:t>Early Church Growth</a:t>
            </a:r>
          </a:p>
        </p:txBody>
      </p:sp>
      <p:sp>
        <p:nvSpPr>
          <p:cNvPr id="6" name="Subtitle 2">
            <a:extLst>
              <a:ext uri="{FF2B5EF4-FFF2-40B4-BE49-F238E27FC236}">
                <a16:creationId xmlns:a16="http://schemas.microsoft.com/office/drawing/2014/main" id="{F3DB5374-C419-E740-B17C-BB85EEAADB1E}"/>
              </a:ext>
            </a:extLst>
          </p:cNvPr>
          <p:cNvSpPr txBox="1">
            <a:spLocks/>
          </p:cNvSpPr>
          <p:nvPr/>
        </p:nvSpPr>
        <p:spPr>
          <a:xfrm>
            <a:off x="874060" y="2543531"/>
            <a:ext cx="10693826" cy="2493817"/>
          </a:xfrm>
          <a:prstGeom prst="rect">
            <a:avLst/>
          </a:prstGeom>
        </p:spPr>
        <p:txBody>
          <a:bodyPr>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“Go into all the world and </a:t>
            </a:r>
            <a:r>
              <a:rPr lang="en-US" sz="3600" b="1" dirty="0">
                <a:solidFill>
                  <a:srgbClr val="C00000"/>
                </a:solidFill>
                <a:latin typeface="Avenir Book" panose="02000503020000020003" pitchFamily="2" charset="0"/>
              </a:rPr>
              <a:t>preach the gospel</a:t>
            </a:r>
            <a:r>
              <a:rPr lang="en-US" sz="3600" b="1" dirty="0">
                <a:latin typeface="Avenir Book" panose="02000503020000020003" pitchFamily="2" charset="0"/>
              </a:rPr>
              <a:t> </a:t>
            </a:r>
            <a:r>
              <a:rPr lang="en-US" sz="3600" dirty="0">
                <a:latin typeface="Avenir Book" panose="02000503020000020003" pitchFamily="2" charset="0"/>
              </a:rPr>
              <a:t>to every creature.”</a:t>
            </a:r>
          </a:p>
          <a:p>
            <a:endParaRPr lang="en-US" sz="1800" dirty="0">
              <a:latin typeface="Avenir Book" panose="02000503020000020003" pitchFamily="2" charset="0"/>
            </a:endParaRPr>
          </a:p>
          <a:p>
            <a:pPr marL="0" indent="0" algn="ctr">
              <a:buNone/>
            </a:pPr>
            <a:endParaRPr lang="en-US" sz="3600" dirty="0">
              <a:latin typeface="Avenir Book" panose="02000503020000020003" pitchFamily="2" charset="0"/>
            </a:endParaRPr>
          </a:p>
        </p:txBody>
      </p:sp>
      <p:sp>
        <p:nvSpPr>
          <p:cNvPr id="7" name="TextBox 6">
            <a:extLst>
              <a:ext uri="{FF2B5EF4-FFF2-40B4-BE49-F238E27FC236}">
                <a16:creationId xmlns:a16="http://schemas.microsoft.com/office/drawing/2014/main" id="{9E85E83F-4652-DC4B-AE7A-A89918456903}"/>
              </a:ext>
            </a:extLst>
          </p:cNvPr>
          <p:cNvSpPr txBox="1"/>
          <p:nvPr/>
        </p:nvSpPr>
        <p:spPr>
          <a:xfrm>
            <a:off x="1114034" y="4919018"/>
            <a:ext cx="3387117"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effectLst/>
                <a:uLnTx/>
                <a:uFillTx/>
                <a:latin typeface="Avenir Book" panose="02000503020000020003" pitchFamily="2" charset="0"/>
                <a:ea typeface="+mn-ea"/>
                <a:cs typeface="+mn-cs"/>
              </a:rPr>
              <a:t>Mark 16:15</a:t>
            </a:r>
            <a:endParaRPr kumimoji="0" lang="en-US" sz="3600" b="0" i="1" u="none" strike="noStrike" kern="1200" cap="none" spc="0" normalizeH="0" baseline="0" noProof="0" dirty="0">
              <a:ln>
                <a:noFill/>
              </a:ln>
              <a:effectLst/>
              <a:uLnTx/>
              <a:uFillTx/>
              <a:latin typeface="Avenir Book"/>
              <a:ea typeface="+mn-ea"/>
              <a:cs typeface="Avenir Book"/>
            </a:endParaRPr>
          </a:p>
        </p:txBody>
      </p:sp>
    </p:spTree>
    <p:extLst>
      <p:ext uri="{BB962C8B-B14F-4D97-AF65-F5344CB8AC3E}">
        <p14:creationId xmlns:p14="http://schemas.microsoft.com/office/powerpoint/2010/main" val="2644470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5" name="Title 1">
            <a:extLst>
              <a:ext uri="{FF2B5EF4-FFF2-40B4-BE49-F238E27FC236}">
                <a16:creationId xmlns:a16="http://schemas.microsoft.com/office/drawing/2014/main" id="{DEB5506A-F1CC-DC49-B6FA-16C69AF418D3}"/>
              </a:ext>
            </a:extLst>
          </p:cNvPr>
          <p:cNvSpPr txBox="1">
            <a:spLocks/>
          </p:cNvSpPr>
          <p:nvPr/>
        </p:nvSpPr>
        <p:spPr>
          <a:xfrm>
            <a:off x="2423886" y="403813"/>
            <a:ext cx="7823200" cy="989238"/>
          </a:xfrm>
          <a:prstGeom prst="rect">
            <a:avLst/>
          </a:prstGeom>
        </p:spPr>
        <p:txBody>
          <a:bodyP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sz="4800" b="1" dirty="0">
                <a:latin typeface="Avenir Book" panose="02000503020000020003" pitchFamily="2" charset="0"/>
              </a:rPr>
              <a:t>Early Church Growth</a:t>
            </a:r>
          </a:p>
        </p:txBody>
      </p:sp>
      <p:sp>
        <p:nvSpPr>
          <p:cNvPr id="6" name="Subtitle 2">
            <a:extLst>
              <a:ext uri="{FF2B5EF4-FFF2-40B4-BE49-F238E27FC236}">
                <a16:creationId xmlns:a16="http://schemas.microsoft.com/office/drawing/2014/main" id="{F3DB5374-C419-E740-B17C-BB85EEAADB1E}"/>
              </a:ext>
            </a:extLst>
          </p:cNvPr>
          <p:cNvSpPr txBox="1">
            <a:spLocks/>
          </p:cNvSpPr>
          <p:nvPr/>
        </p:nvSpPr>
        <p:spPr>
          <a:xfrm>
            <a:off x="874060" y="2543531"/>
            <a:ext cx="10693826" cy="2493817"/>
          </a:xfrm>
          <a:prstGeom prst="rect">
            <a:avLst/>
          </a:prstGeom>
        </p:spPr>
        <p:txBody>
          <a:bodyPr>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“At that time a great persecution arose against the church which was at Jerusalem; and </a:t>
            </a:r>
            <a:r>
              <a:rPr lang="en-US" sz="3600" b="1" dirty="0">
                <a:solidFill>
                  <a:srgbClr val="C00000"/>
                </a:solidFill>
                <a:latin typeface="Avenir Book" panose="02000503020000020003" pitchFamily="2" charset="0"/>
              </a:rPr>
              <a:t>they were all scattered</a:t>
            </a:r>
            <a:r>
              <a:rPr lang="en-US" sz="3600" dirty="0">
                <a:latin typeface="Avenir Book" panose="02000503020000020003" pitchFamily="2" charset="0"/>
              </a:rPr>
              <a:t> throughout the regions of Judea and Samaria, </a:t>
            </a:r>
            <a:r>
              <a:rPr lang="en-US" sz="3600" b="1" dirty="0">
                <a:solidFill>
                  <a:srgbClr val="C00000"/>
                </a:solidFill>
                <a:latin typeface="Avenir Book" panose="02000503020000020003" pitchFamily="2" charset="0"/>
              </a:rPr>
              <a:t>except the apostles</a:t>
            </a:r>
            <a:r>
              <a:rPr lang="en-US" sz="3600" dirty="0">
                <a:latin typeface="Avenir Book" panose="02000503020000020003" pitchFamily="2" charset="0"/>
              </a:rPr>
              <a:t>.”</a:t>
            </a:r>
          </a:p>
          <a:p>
            <a:endParaRPr lang="en-US" sz="1800" dirty="0">
              <a:latin typeface="Avenir Book" panose="02000503020000020003" pitchFamily="2" charset="0"/>
            </a:endParaRPr>
          </a:p>
          <a:p>
            <a:pPr marL="0" indent="0" algn="ctr">
              <a:buNone/>
            </a:pPr>
            <a:endParaRPr lang="en-US" sz="3600" dirty="0">
              <a:latin typeface="Avenir Book" panose="02000503020000020003" pitchFamily="2" charset="0"/>
            </a:endParaRPr>
          </a:p>
        </p:txBody>
      </p:sp>
      <p:sp>
        <p:nvSpPr>
          <p:cNvPr id="7" name="TextBox 6">
            <a:extLst>
              <a:ext uri="{FF2B5EF4-FFF2-40B4-BE49-F238E27FC236}">
                <a16:creationId xmlns:a16="http://schemas.microsoft.com/office/drawing/2014/main" id="{C3C42242-2E17-A94E-BF66-3BBFA9930AA2}"/>
              </a:ext>
            </a:extLst>
          </p:cNvPr>
          <p:cNvSpPr txBox="1"/>
          <p:nvPr/>
        </p:nvSpPr>
        <p:spPr>
          <a:xfrm>
            <a:off x="887874" y="5194789"/>
            <a:ext cx="3387117"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effectLst/>
                <a:uLnTx/>
                <a:uFillTx/>
                <a:latin typeface="Avenir Book" panose="02000503020000020003" pitchFamily="2" charset="0"/>
                <a:ea typeface="+mn-ea"/>
                <a:cs typeface="+mn-cs"/>
              </a:rPr>
              <a:t>Acts 8:1</a:t>
            </a:r>
            <a:endParaRPr kumimoji="0" lang="en-US" sz="3600" b="0" i="1" u="none" strike="noStrike" kern="1200" cap="none" spc="0" normalizeH="0" baseline="0" noProof="0" dirty="0">
              <a:ln>
                <a:noFill/>
              </a:ln>
              <a:effectLst/>
              <a:uLnTx/>
              <a:uFillTx/>
              <a:latin typeface="Avenir Book"/>
              <a:ea typeface="+mn-ea"/>
              <a:cs typeface="Avenir Book"/>
            </a:endParaRPr>
          </a:p>
        </p:txBody>
      </p:sp>
    </p:spTree>
    <p:extLst>
      <p:ext uri="{BB962C8B-B14F-4D97-AF65-F5344CB8AC3E}">
        <p14:creationId xmlns:p14="http://schemas.microsoft.com/office/powerpoint/2010/main" val="2161065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5" name="Subtitle 2">
            <a:extLst>
              <a:ext uri="{FF2B5EF4-FFF2-40B4-BE49-F238E27FC236}">
                <a16:creationId xmlns:a16="http://schemas.microsoft.com/office/drawing/2014/main" id="{941FA6B7-9519-AB4C-9D22-D57FE38F8AB7}"/>
              </a:ext>
            </a:extLst>
          </p:cNvPr>
          <p:cNvSpPr txBox="1">
            <a:spLocks/>
          </p:cNvSpPr>
          <p:nvPr/>
        </p:nvSpPr>
        <p:spPr>
          <a:xfrm>
            <a:off x="1122219" y="2964873"/>
            <a:ext cx="10387610" cy="31692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a:t>
            </a:r>
            <a:r>
              <a:rPr lang="en-US" sz="3600" b="1" dirty="0">
                <a:solidFill>
                  <a:srgbClr val="C00000"/>
                </a:solidFill>
                <a:latin typeface="Avenir Book" panose="02000503020000020003" pitchFamily="2" charset="0"/>
              </a:rPr>
              <a:t>Those who were scattered </a:t>
            </a:r>
            <a:r>
              <a:rPr lang="en-US" sz="3600" dirty="0">
                <a:latin typeface="Avenir Book" panose="02000503020000020003" pitchFamily="2" charset="0"/>
              </a:rPr>
              <a:t>went everywhere preaching the Word.”</a:t>
            </a:r>
          </a:p>
          <a:p>
            <a:endParaRPr lang="en-US" sz="3600" dirty="0">
              <a:solidFill>
                <a:schemeClr val="bg1"/>
              </a:solidFill>
              <a:latin typeface="Avenir Book" panose="02000503020000020003" pitchFamily="2" charset="0"/>
            </a:endParaRPr>
          </a:p>
          <a:p>
            <a:endParaRPr lang="en-US" sz="3600" dirty="0">
              <a:solidFill>
                <a:schemeClr val="bg1"/>
              </a:solidFill>
              <a:latin typeface="Avenir Book" panose="02000503020000020003" pitchFamily="2" charset="0"/>
            </a:endParaRPr>
          </a:p>
        </p:txBody>
      </p:sp>
      <p:sp>
        <p:nvSpPr>
          <p:cNvPr id="6" name="TextBox 5">
            <a:extLst>
              <a:ext uri="{FF2B5EF4-FFF2-40B4-BE49-F238E27FC236}">
                <a16:creationId xmlns:a16="http://schemas.microsoft.com/office/drawing/2014/main" id="{ED083403-A825-6B4A-90A2-27B91FD64A7B}"/>
              </a:ext>
            </a:extLst>
          </p:cNvPr>
          <p:cNvSpPr txBox="1"/>
          <p:nvPr/>
        </p:nvSpPr>
        <p:spPr>
          <a:xfrm>
            <a:off x="1114034" y="4919018"/>
            <a:ext cx="3387117"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effectLst/>
                <a:uLnTx/>
                <a:uFillTx/>
                <a:latin typeface="Avenir Book" panose="02000503020000020003" pitchFamily="2" charset="0"/>
                <a:ea typeface="+mn-ea"/>
                <a:cs typeface="+mn-cs"/>
              </a:rPr>
              <a:t>Acts 8:4</a:t>
            </a:r>
            <a:endParaRPr kumimoji="0" lang="en-US" sz="3600" b="0" i="1" u="none" strike="noStrike" kern="1200" cap="none" spc="0" normalizeH="0" baseline="0" noProof="0" dirty="0">
              <a:ln>
                <a:noFill/>
              </a:ln>
              <a:effectLst/>
              <a:uLnTx/>
              <a:uFillTx/>
              <a:latin typeface="Avenir Book"/>
              <a:ea typeface="+mn-ea"/>
              <a:cs typeface="Avenir Book"/>
            </a:endParaRPr>
          </a:p>
        </p:txBody>
      </p:sp>
      <p:sp>
        <p:nvSpPr>
          <p:cNvPr id="7" name="Title 1">
            <a:extLst>
              <a:ext uri="{FF2B5EF4-FFF2-40B4-BE49-F238E27FC236}">
                <a16:creationId xmlns:a16="http://schemas.microsoft.com/office/drawing/2014/main" id="{E3D95DE1-94FE-D547-8186-2765B42A15F4}"/>
              </a:ext>
            </a:extLst>
          </p:cNvPr>
          <p:cNvSpPr txBox="1">
            <a:spLocks/>
          </p:cNvSpPr>
          <p:nvPr/>
        </p:nvSpPr>
        <p:spPr>
          <a:xfrm>
            <a:off x="2423886" y="403813"/>
            <a:ext cx="7823200" cy="989238"/>
          </a:xfrm>
          <a:prstGeom prst="rect">
            <a:avLst/>
          </a:prstGeom>
        </p:spPr>
        <p:txBody>
          <a:bodyP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sz="4800" b="1" dirty="0">
                <a:latin typeface="Avenir Book" panose="02000503020000020003" pitchFamily="2" charset="0"/>
              </a:rPr>
              <a:t>Early Church Growth</a:t>
            </a:r>
          </a:p>
        </p:txBody>
      </p:sp>
    </p:spTree>
    <p:extLst>
      <p:ext uri="{BB962C8B-B14F-4D97-AF65-F5344CB8AC3E}">
        <p14:creationId xmlns:p14="http://schemas.microsoft.com/office/powerpoint/2010/main" val="3707346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5" name="Title 1">
            <a:extLst>
              <a:ext uri="{FF2B5EF4-FFF2-40B4-BE49-F238E27FC236}">
                <a16:creationId xmlns:a16="http://schemas.microsoft.com/office/drawing/2014/main" id="{DEB5506A-F1CC-DC49-B6FA-16C69AF418D3}"/>
              </a:ext>
            </a:extLst>
          </p:cNvPr>
          <p:cNvSpPr txBox="1">
            <a:spLocks/>
          </p:cNvSpPr>
          <p:nvPr/>
        </p:nvSpPr>
        <p:spPr>
          <a:xfrm>
            <a:off x="2423886" y="403813"/>
            <a:ext cx="7823200" cy="989238"/>
          </a:xfrm>
          <a:prstGeom prst="rect">
            <a:avLst/>
          </a:prstGeom>
        </p:spPr>
        <p:txBody>
          <a:bodyP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sz="4800" b="1" dirty="0">
                <a:latin typeface="Avenir Book" panose="02000503020000020003" pitchFamily="2" charset="0"/>
              </a:rPr>
              <a:t>Early Church Growth</a:t>
            </a:r>
          </a:p>
        </p:txBody>
      </p:sp>
      <p:sp>
        <p:nvSpPr>
          <p:cNvPr id="6" name="Subtitle 2">
            <a:extLst>
              <a:ext uri="{FF2B5EF4-FFF2-40B4-BE49-F238E27FC236}">
                <a16:creationId xmlns:a16="http://schemas.microsoft.com/office/drawing/2014/main" id="{F3DB5374-C419-E740-B17C-BB85EEAADB1E}"/>
              </a:ext>
            </a:extLst>
          </p:cNvPr>
          <p:cNvSpPr txBox="1">
            <a:spLocks/>
          </p:cNvSpPr>
          <p:nvPr/>
        </p:nvSpPr>
        <p:spPr>
          <a:xfrm>
            <a:off x="874060" y="2543531"/>
            <a:ext cx="10693826" cy="2493817"/>
          </a:xfrm>
          <a:prstGeom prst="rect">
            <a:avLst/>
          </a:prstGeom>
        </p:spPr>
        <p:txBody>
          <a:bodyPr>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“I kept back nothing that was helpful, but proclaimed it to you, and taught you </a:t>
            </a:r>
            <a:r>
              <a:rPr lang="en-US" sz="3600" b="1" dirty="0">
                <a:solidFill>
                  <a:srgbClr val="C00000"/>
                </a:solidFill>
                <a:latin typeface="Avenir Book" panose="02000503020000020003" pitchFamily="2" charset="0"/>
              </a:rPr>
              <a:t>publicly</a:t>
            </a:r>
            <a:r>
              <a:rPr lang="en-US" sz="3600" dirty="0">
                <a:latin typeface="Avenir Book" panose="02000503020000020003" pitchFamily="2" charset="0"/>
              </a:rPr>
              <a:t> and from </a:t>
            </a:r>
            <a:r>
              <a:rPr lang="en-US" sz="3600" b="1" dirty="0">
                <a:solidFill>
                  <a:srgbClr val="C00000"/>
                </a:solidFill>
                <a:latin typeface="Avenir Book" panose="02000503020000020003" pitchFamily="2" charset="0"/>
              </a:rPr>
              <a:t>house to house</a:t>
            </a:r>
            <a:r>
              <a:rPr lang="en-US" sz="3600" dirty="0">
                <a:latin typeface="Avenir Book" panose="02000503020000020003" pitchFamily="2" charset="0"/>
              </a:rPr>
              <a:t>.”</a:t>
            </a:r>
          </a:p>
          <a:p>
            <a:endParaRPr lang="en-US" sz="1800" dirty="0">
              <a:latin typeface="Avenir Book" panose="02000503020000020003" pitchFamily="2" charset="0"/>
            </a:endParaRPr>
          </a:p>
          <a:p>
            <a:pPr marL="0" indent="0" algn="ctr">
              <a:buNone/>
            </a:pPr>
            <a:endParaRPr lang="en-US" sz="3600" dirty="0">
              <a:latin typeface="Avenir Book" panose="02000503020000020003" pitchFamily="2" charset="0"/>
            </a:endParaRPr>
          </a:p>
        </p:txBody>
      </p:sp>
      <p:sp>
        <p:nvSpPr>
          <p:cNvPr id="7" name="TextBox 6">
            <a:extLst>
              <a:ext uri="{FF2B5EF4-FFF2-40B4-BE49-F238E27FC236}">
                <a16:creationId xmlns:a16="http://schemas.microsoft.com/office/drawing/2014/main" id="{159B84F8-CC62-CD40-B52D-2F2E4D2F1E22}"/>
              </a:ext>
            </a:extLst>
          </p:cNvPr>
          <p:cNvSpPr txBox="1"/>
          <p:nvPr/>
        </p:nvSpPr>
        <p:spPr>
          <a:xfrm>
            <a:off x="887874" y="5194789"/>
            <a:ext cx="3387117"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effectLst/>
                <a:uLnTx/>
                <a:uFillTx/>
                <a:latin typeface="Avenir Book" panose="02000503020000020003" pitchFamily="2" charset="0"/>
                <a:ea typeface="+mn-ea"/>
                <a:cs typeface="+mn-cs"/>
              </a:rPr>
              <a:t>Acts 20:20</a:t>
            </a:r>
            <a:endParaRPr kumimoji="0" lang="en-US" sz="3600" b="0" i="1" u="none" strike="noStrike" kern="1200" cap="none" spc="0" normalizeH="0" baseline="0" noProof="0" dirty="0">
              <a:ln>
                <a:noFill/>
              </a:ln>
              <a:effectLst/>
              <a:uLnTx/>
              <a:uFillTx/>
              <a:latin typeface="Avenir Book"/>
              <a:ea typeface="+mn-ea"/>
              <a:cs typeface="Avenir Book"/>
            </a:endParaRPr>
          </a:p>
        </p:txBody>
      </p:sp>
    </p:spTree>
    <p:extLst>
      <p:ext uri="{BB962C8B-B14F-4D97-AF65-F5344CB8AC3E}">
        <p14:creationId xmlns:p14="http://schemas.microsoft.com/office/powerpoint/2010/main" val="19894495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4" name="Title 1">
            <a:extLst>
              <a:ext uri="{FF2B5EF4-FFF2-40B4-BE49-F238E27FC236}">
                <a16:creationId xmlns:a16="http://schemas.microsoft.com/office/drawing/2014/main" id="{E4596E10-39A9-2A45-8597-E9BD5C719632}"/>
              </a:ext>
            </a:extLst>
          </p:cNvPr>
          <p:cNvSpPr txBox="1">
            <a:spLocks/>
          </p:cNvSpPr>
          <p:nvPr/>
        </p:nvSpPr>
        <p:spPr>
          <a:xfrm>
            <a:off x="2423886" y="403813"/>
            <a:ext cx="7823200" cy="989238"/>
          </a:xfrm>
          <a:prstGeom prst="rect">
            <a:avLst/>
          </a:prstGeom>
        </p:spPr>
        <p:txBody>
          <a:bodyP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sz="4800" b="1" dirty="0">
                <a:latin typeface="Avenir Book" panose="02000503020000020003" pitchFamily="2" charset="0"/>
              </a:rPr>
              <a:t>Church </a:t>
            </a:r>
            <a:r>
              <a:rPr lang="en-US" sz="4800" b="1" i="1" dirty="0">
                <a:latin typeface="Avenir Book" panose="02000503020000020003" pitchFamily="2" charset="0"/>
              </a:rPr>
              <a:t>or</a:t>
            </a:r>
            <a:r>
              <a:rPr lang="en-US" sz="4800" b="1" dirty="0">
                <a:latin typeface="Avenir Book" panose="02000503020000020003" pitchFamily="2" charset="0"/>
              </a:rPr>
              <a:t> Personal?</a:t>
            </a:r>
          </a:p>
        </p:txBody>
      </p:sp>
      <p:sp>
        <p:nvSpPr>
          <p:cNvPr id="5" name="Subtitle 2">
            <a:extLst>
              <a:ext uri="{FF2B5EF4-FFF2-40B4-BE49-F238E27FC236}">
                <a16:creationId xmlns:a16="http://schemas.microsoft.com/office/drawing/2014/main" id="{25D92E22-2D59-1445-9425-FC50C483362B}"/>
              </a:ext>
            </a:extLst>
          </p:cNvPr>
          <p:cNvSpPr txBox="1">
            <a:spLocks/>
          </p:cNvSpPr>
          <p:nvPr/>
        </p:nvSpPr>
        <p:spPr>
          <a:xfrm>
            <a:off x="885371" y="2367326"/>
            <a:ext cx="10493829" cy="2162628"/>
          </a:xfrm>
          <a:prstGeom prst="rect">
            <a:avLst/>
          </a:prstGeom>
        </p:spPr>
        <p:txBody>
          <a:bodyPr>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“Your work may accomplish more real good than the more extensive meetings, if they lack in personal effort. When both are combined, with the blessing of God, </a:t>
            </a:r>
            <a:r>
              <a:rPr lang="en-US" sz="3600" b="1" dirty="0">
                <a:solidFill>
                  <a:srgbClr val="C00000"/>
                </a:solidFill>
                <a:latin typeface="Avenir Book" panose="02000503020000020003" pitchFamily="2" charset="0"/>
              </a:rPr>
              <a:t>a more perfect and thorough work may be wrought</a:t>
            </a:r>
            <a:r>
              <a:rPr lang="en-US" sz="3600" dirty="0">
                <a:latin typeface="Avenir Book" panose="02000503020000020003" pitchFamily="2" charset="0"/>
              </a:rPr>
              <a:t>; but if we can have but one</a:t>
            </a:r>
          </a:p>
        </p:txBody>
      </p:sp>
    </p:spTree>
    <p:extLst>
      <p:ext uri="{BB962C8B-B14F-4D97-AF65-F5344CB8AC3E}">
        <p14:creationId xmlns:p14="http://schemas.microsoft.com/office/powerpoint/2010/main" val="2411350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4" name="Title 1">
            <a:extLst>
              <a:ext uri="{FF2B5EF4-FFF2-40B4-BE49-F238E27FC236}">
                <a16:creationId xmlns:a16="http://schemas.microsoft.com/office/drawing/2014/main" id="{5A524BBF-BF3F-4146-8FF0-E5CE713C1EB1}"/>
              </a:ext>
            </a:extLst>
          </p:cNvPr>
          <p:cNvSpPr txBox="1">
            <a:spLocks/>
          </p:cNvSpPr>
          <p:nvPr/>
        </p:nvSpPr>
        <p:spPr>
          <a:xfrm>
            <a:off x="2423886" y="403813"/>
            <a:ext cx="7823200" cy="989238"/>
          </a:xfrm>
          <a:prstGeom prst="rect">
            <a:avLst/>
          </a:prstGeom>
        </p:spPr>
        <p:txBody>
          <a:bodyP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sz="4800" b="1" dirty="0">
                <a:latin typeface="Avenir Book" panose="02000503020000020003" pitchFamily="2" charset="0"/>
              </a:rPr>
              <a:t>Church </a:t>
            </a:r>
            <a:r>
              <a:rPr lang="en-US" sz="4800" b="1" i="1" dirty="0">
                <a:latin typeface="Avenir Book" panose="02000503020000020003" pitchFamily="2" charset="0"/>
              </a:rPr>
              <a:t>or</a:t>
            </a:r>
            <a:r>
              <a:rPr lang="en-US" sz="4800" b="1" dirty="0">
                <a:latin typeface="Avenir Book" panose="02000503020000020003" pitchFamily="2" charset="0"/>
              </a:rPr>
              <a:t> Personal?</a:t>
            </a:r>
          </a:p>
        </p:txBody>
      </p:sp>
      <p:sp>
        <p:nvSpPr>
          <p:cNvPr id="5" name="Subtitle 2">
            <a:extLst>
              <a:ext uri="{FF2B5EF4-FFF2-40B4-BE49-F238E27FC236}">
                <a16:creationId xmlns:a16="http://schemas.microsoft.com/office/drawing/2014/main" id="{E2B0F398-A528-904D-BBBD-15AB4324F6C1}"/>
              </a:ext>
            </a:extLst>
          </p:cNvPr>
          <p:cNvSpPr txBox="1">
            <a:spLocks/>
          </p:cNvSpPr>
          <p:nvPr/>
        </p:nvSpPr>
        <p:spPr>
          <a:xfrm>
            <a:off x="899887" y="2367326"/>
            <a:ext cx="10697027" cy="2162628"/>
          </a:xfrm>
          <a:prstGeom prst="rect">
            <a:avLst/>
          </a:prstGeom>
        </p:spPr>
        <p:txBody>
          <a:bodyPr>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“part done, let it be the </a:t>
            </a:r>
            <a:r>
              <a:rPr lang="en-US" sz="3600" b="1" dirty="0">
                <a:solidFill>
                  <a:srgbClr val="C00000"/>
                </a:solidFill>
                <a:latin typeface="Avenir Book" panose="02000503020000020003" pitchFamily="2" charset="0"/>
              </a:rPr>
              <a:t>individual labor </a:t>
            </a:r>
            <a:r>
              <a:rPr lang="en-US" sz="3600" dirty="0">
                <a:latin typeface="Avenir Book" panose="02000503020000020003" pitchFamily="2" charset="0"/>
              </a:rPr>
              <a:t>of opening the Scriptures in households, making personal appeals, and talking familiarly with the members of the family, not about things of little importance, but of the great themes of redemption.”</a:t>
            </a:r>
          </a:p>
          <a:p>
            <a:endParaRPr lang="en-US" sz="3600" dirty="0">
              <a:solidFill>
                <a:schemeClr val="bg1"/>
              </a:solidFill>
              <a:latin typeface="Avenir Book" panose="02000503020000020003" pitchFamily="2" charset="0"/>
            </a:endParaRPr>
          </a:p>
        </p:txBody>
      </p:sp>
      <p:sp>
        <p:nvSpPr>
          <p:cNvPr id="6" name="TextBox 5">
            <a:extLst>
              <a:ext uri="{FF2B5EF4-FFF2-40B4-BE49-F238E27FC236}">
                <a16:creationId xmlns:a16="http://schemas.microsoft.com/office/drawing/2014/main" id="{357A1656-CBEB-5F4B-879C-644D49DE17E1}"/>
              </a:ext>
            </a:extLst>
          </p:cNvPr>
          <p:cNvSpPr txBox="1"/>
          <p:nvPr/>
        </p:nvSpPr>
        <p:spPr>
          <a:xfrm>
            <a:off x="1103086" y="5753702"/>
            <a:ext cx="5982676" cy="666786"/>
          </a:xfrm>
          <a:prstGeom prst="rect">
            <a:avLst/>
          </a:prstGeom>
          <a:noFill/>
        </p:spPr>
        <p:txBody>
          <a:bodyPr wrap="square" rtlCol="0">
            <a:spAutoFit/>
          </a:bodyPr>
          <a:lstStyle/>
          <a:p>
            <a:pPr defTabSz="609585"/>
            <a:r>
              <a:rPr lang="en-US" sz="3600" i="1" dirty="0">
                <a:latin typeface="Avenir Book"/>
                <a:cs typeface="Avenir Book"/>
              </a:rPr>
              <a:t>Christian Service</a:t>
            </a:r>
            <a:r>
              <a:rPr lang="en-US" sz="3600" dirty="0">
                <a:latin typeface="Avenir Book"/>
                <a:cs typeface="Avenir Book"/>
              </a:rPr>
              <a:t>, p. 121</a:t>
            </a:r>
          </a:p>
        </p:txBody>
      </p:sp>
    </p:spTree>
    <p:extLst>
      <p:ext uri="{BB962C8B-B14F-4D97-AF65-F5344CB8AC3E}">
        <p14:creationId xmlns:p14="http://schemas.microsoft.com/office/powerpoint/2010/main" val="2785735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8120" y="379601"/>
            <a:ext cx="844613" cy="8446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8141" y="433046"/>
            <a:ext cx="1563035" cy="662921"/>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4A07DFD-7C28-E742-B54D-D7E3BF62869E}"/>
                  </a:ext>
                </a:extLst>
              </p14:cNvPr>
              <p14:cNvContentPartPr/>
              <p14:nvPr/>
            </p14:nvContentPartPr>
            <p14:xfrm>
              <a:off x="3955975" y="3900022"/>
              <a:ext cx="540720" cy="722160"/>
            </p14:xfrm>
          </p:contentPart>
        </mc:Choice>
        <mc:Fallback xmlns="">
          <p:pic>
            <p:nvPicPr>
              <p:cNvPr id="2" name="Ink 1">
                <a:extLst>
                  <a:ext uri="{FF2B5EF4-FFF2-40B4-BE49-F238E27FC236}">
                    <a16:creationId xmlns:a16="http://schemas.microsoft.com/office/drawing/2014/main" id="{94A07DFD-7C28-E742-B54D-D7E3BF62869E}"/>
                  </a:ext>
                </a:extLst>
              </p:cNvPr>
              <p:cNvPicPr/>
              <p:nvPr/>
            </p:nvPicPr>
            <p:blipFill>
              <a:blip r:embed="rId5"/>
              <a:stretch>
                <a:fillRect/>
              </a:stretch>
            </p:blipFill>
            <p:spPr>
              <a:xfrm>
                <a:off x="3947335" y="3891382"/>
                <a:ext cx="558360" cy="739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DDBD702-C284-1644-A237-72AF6DB9AC81}"/>
                  </a:ext>
                </a:extLst>
              </p14:cNvPr>
              <p14:cNvContentPartPr/>
              <p14:nvPr/>
            </p14:nvContentPartPr>
            <p14:xfrm>
              <a:off x="3310495" y="3507262"/>
              <a:ext cx="617040" cy="474480"/>
            </p14:xfrm>
          </p:contentPart>
        </mc:Choice>
        <mc:Fallback xmlns="">
          <p:pic>
            <p:nvPicPr>
              <p:cNvPr id="3" name="Ink 2">
                <a:extLst>
                  <a:ext uri="{FF2B5EF4-FFF2-40B4-BE49-F238E27FC236}">
                    <a16:creationId xmlns:a16="http://schemas.microsoft.com/office/drawing/2014/main" id="{ADDBD702-C284-1644-A237-72AF6DB9AC81}"/>
                  </a:ext>
                </a:extLst>
              </p:cNvPr>
              <p:cNvPicPr/>
              <p:nvPr/>
            </p:nvPicPr>
            <p:blipFill>
              <a:blip r:embed="rId7"/>
              <a:stretch>
                <a:fillRect/>
              </a:stretch>
            </p:blipFill>
            <p:spPr>
              <a:xfrm>
                <a:off x="3301495" y="3498262"/>
                <a:ext cx="634680" cy="492120"/>
              </a:xfrm>
              <a:prstGeom prst="rect">
                <a:avLst/>
              </a:prstGeom>
            </p:spPr>
          </p:pic>
        </mc:Fallback>
      </mc:AlternateContent>
    </p:spTree>
    <p:extLst>
      <p:ext uri="{BB962C8B-B14F-4D97-AF65-F5344CB8AC3E}">
        <p14:creationId xmlns:p14="http://schemas.microsoft.com/office/powerpoint/2010/main" val="3827818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18444" y="2115439"/>
            <a:ext cx="10862041" cy="2308324"/>
          </a:xfrm>
          <a:prstGeom prst="rect">
            <a:avLst/>
          </a:prstGeom>
          <a:noFill/>
        </p:spPr>
        <p:txBody>
          <a:bodyPr wrap="square" rtlCol="0">
            <a:spAutoFit/>
          </a:bodyPr>
          <a:lstStyle/>
          <a:p>
            <a:pPr defTabSz="609570">
              <a:defRPr/>
            </a:pPr>
            <a:r>
              <a:rPr lang="en-US" sz="3600" dirty="0">
                <a:solidFill>
                  <a:prstClr val="black"/>
                </a:solidFill>
                <a:latin typeface="Avenir Book"/>
                <a:cs typeface="Avenir Book"/>
              </a:rPr>
              <a:t>“The </a:t>
            </a:r>
            <a:r>
              <a:rPr lang="en-US" sz="3600" dirty="0">
                <a:solidFill>
                  <a:prstClr val="black"/>
                </a:solidFill>
                <a:latin typeface="Avenir Book" panose="02000503020000020003" pitchFamily="2" charset="0"/>
                <a:cs typeface="Avenir Book"/>
              </a:rPr>
              <a:t>dissemination of the truth of God is not confined to a few ordained ministers. The </a:t>
            </a:r>
            <a:r>
              <a:rPr lang="en-US" sz="3600" dirty="0">
                <a:solidFill>
                  <a:prstClr val="black"/>
                </a:solidFill>
                <a:latin typeface="Avenir Book" panose="02000503020000020003" pitchFamily="2" charset="0"/>
                <a:cs typeface="Avenir Black"/>
              </a:rPr>
              <a:t>truth is to be scattered </a:t>
            </a:r>
            <a:r>
              <a:rPr lang="en-US" sz="3600" b="1" dirty="0">
                <a:solidFill>
                  <a:srgbClr val="C00000"/>
                </a:solidFill>
                <a:latin typeface="Avenir Book" panose="02000503020000020003" pitchFamily="2" charset="0"/>
                <a:cs typeface="Avenir Black"/>
              </a:rPr>
              <a:t>by all </a:t>
            </a:r>
            <a:r>
              <a:rPr lang="en-US" sz="3600" b="1" dirty="0">
                <a:solidFill>
                  <a:srgbClr val="C00000"/>
                </a:solidFill>
                <a:latin typeface="Avenir Book" panose="02000503020000020003" pitchFamily="2" charset="0"/>
                <a:cs typeface="Avenir Book"/>
              </a:rPr>
              <a:t>who claim to be disciples </a:t>
            </a:r>
            <a:r>
              <a:rPr lang="en-US" sz="3600" dirty="0">
                <a:solidFill>
                  <a:prstClr val="black"/>
                </a:solidFill>
                <a:latin typeface="Avenir Book" panose="02000503020000020003" pitchFamily="2" charset="0"/>
                <a:cs typeface="Avenir Book"/>
              </a:rPr>
              <a:t>of Christ.”</a:t>
            </a:r>
          </a:p>
        </p:txBody>
      </p:sp>
      <p:sp>
        <p:nvSpPr>
          <p:cNvPr id="4" name="TextBox 3"/>
          <p:cNvSpPr txBox="1"/>
          <p:nvPr/>
        </p:nvSpPr>
        <p:spPr>
          <a:xfrm>
            <a:off x="718444" y="4974095"/>
            <a:ext cx="6102415" cy="666786"/>
          </a:xfrm>
          <a:prstGeom prst="rect">
            <a:avLst/>
          </a:prstGeom>
          <a:noFill/>
        </p:spPr>
        <p:txBody>
          <a:bodyPr wrap="square" rtlCol="0">
            <a:spAutoFit/>
          </a:bodyPr>
          <a:lstStyle/>
          <a:p>
            <a:pPr defTabSz="609570">
              <a:defRPr/>
            </a:pPr>
            <a:r>
              <a:rPr lang="en-US" sz="3600" i="1" dirty="0">
                <a:solidFill>
                  <a:prstClr val="black"/>
                </a:solidFill>
                <a:latin typeface="Avenir Book"/>
                <a:cs typeface="Avenir Book"/>
              </a:rPr>
              <a:t>Christian Service</a:t>
            </a:r>
            <a:r>
              <a:rPr lang="en-US" sz="3600" dirty="0">
                <a:solidFill>
                  <a:prstClr val="black"/>
                </a:solidFill>
                <a:latin typeface="Avenir Book"/>
                <a:cs typeface="Avenir Book"/>
              </a:rPr>
              <a:t>, p. 68</a:t>
            </a:r>
          </a:p>
        </p:txBody>
      </p:sp>
    </p:spTree>
    <p:extLst>
      <p:ext uri="{BB962C8B-B14F-4D97-AF65-F5344CB8AC3E}">
        <p14:creationId xmlns:p14="http://schemas.microsoft.com/office/powerpoint/2010/main" val="3953945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4" name="Title 1">
            <a:extLst>
              <a:ext uri="{FF2B5EF4-FFF2-40B4-BE49-F238E27FC236}">
                <a16:creationId xmlns:a16="http://schemas.microsoft.com/office/drawing/2014/main" id="{A6E83814-96CF-ED4F-B123-1BF11DAC3D3B}"/>
              </a:ext>
            </a:extLst>
          </p:cNvPr>
          <p:cNvSpPr txBox="1">
            <a:spLocks/>
          </p:cNvSpPr>
          <p:nvPr/>
        </p:nvSpPr>
        <p:spPr>
          <a:xfrm>
            <a:off x="2423886" y="403813"/>
            <a:ext cx="7823200" cy="9892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Avenir Book" panose="02000503020000020003" pitchFamily="2" charset="0"/>
              </a:rPr>
              <a:t>Equipping the Saints</a:t>
            </a:r>
          </a:p>
        </p:txBody>
      </p:sp>
      <p:sp>
        <p:nvSpPr>
          <p:cNvPr id="5" name="Subtitle 2">
            <a:extLst>
              <a:ext uri="{FF2B5EF4-FFF2-40B4-BE49-F238E27FC236}">
                <a16:creationId xmlns:a16="http://schemas.microsoft.com/office/drawing/2014/main" id="{8F5BE03E-52F6-5749-9F5E-2ADF288E3A9F}"/>
              </a:ext>
            </a:extLst>
          </p:cNvPr>
          <p:cNvSpPr txBox="1">
            <a:spLocks/>
          </p:cNvSpPr>
          <p:nvPr/>
        </p:nvSpPr>
        <p:spPr>
          <a:xfrm>
            <a:off x="1103086" y="2975429"/>
            <a:ext cx="10464800" cy="33336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Local church ministries should be developed that encourage, train, and equip members for </a:t>
            </a:r>
            <a:r>
              <a:rPr lang="en-US" sz="3600" b="1" dirty="0">
                <a:solidFill>
                  <a:srgbClr val="C00000"/>
                </a:solidFill>
                <a:latin typeface="Avenir Book" panose="02000503020000020003" pitchFamily="2" charset="0"/>
              </a:rPr>
              <a:t>personal ministry.</a:t>
            </a:r>
          </a:p>
        </p:txBody>
      </p:sp>
    </p:spTree>
    <p:extLst>
      <p:ext uri="{BB962C8B-B14F-4D97-AF65-F5344CB8AC3E}">
        <p14:creationId xmlns:p14="http://schemas.microsoft.com/office/powerpoint/2010/main" val="16349246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04128" y="2020169"/>
            <a:ext cx="10998887" cy="2862322"/>
          </a:xfrm>
          <a:prstGeom prst="rect">
            <a:avLst/>
          </a:prstGeom>
          <a:noFill/>
        </p:spPr>
        <p:txBody>
          <a:bodyPr wrap="square" rtlCol="0">
            <a:spAutoFit/>
          </a:bodyPr>
          <a:lstStyle/>
          <a:p>
            <a:pPr marL="990550" indent="-990550" defTabSz="609585">
              <a:buFont typeface="+mj-lt"/>
              <a:buAutoNum type="arabicPeriod"/>
              <a:defRPr/>
            </a:pPr>
            <a:r>
              <a:rPr lang="en-US" sz="3600" b="1" dirty="0">
                <a:solidFill>
                  <a:srgbClr val="1F497D"/>
                </a:solidFill>
                <a:latin typeface="Avenir Book"/>
                <a:cs typeface="Avenir Book"/>
              </a:rPr>
              <a:t>CHURCHWIDE</a:t>
            </a:r>
            <a:r>
              <a:rPr lang="en-US" sz="3600" dirty="0">
                <a:solidFill>
                  <a:srgbClr val="1F497D"/>
                </a:solidFill>
                <a:latin typeface="Avenir Book"/>
                <a:cs typeface="Avenir Book"/>
              </a:rPr>
              <a:t> Need-based Ministries</a:t>
            </a:r>
            <a:r>
              <a:rPr lang="en-US" sz="3600" dirty="0">
                <a:solidFill>
                  <a:srgbClr val="1F497D">
                    <a:lumMod val="75000"/>
                  </a:srgbClr>
                </a:solidFill>
                <a:latin typeface="Avenir Book"/>
                <a:cs typeface="Avenir Book"/>
              </a:rPr>
              <a:t> </a:t>
            </a:r>
          </a:p>
          <a:p>
            <a:pPr marL="990550" indent="-990550" defTabSz="609585">
              <a:buFont typeface="+mj-lt"/>
              <a:buAutoNum type="arabicPeriod"/>
              <a:defRPr/>
            </a:pPr>
            <a:r>
              <a:rPr lang="en-US" sz="3600" b="1" dirty="0">
                <a:solidFill>
                  <a:srgbClr val="6B3418"/>
                </a:solidFill>
                <a:latin typeface="Avenir Book"/>
                <a:cs typeface="Avenir Book"/>
              </a:rPr>
              <a:t>ACTIVE</a:t>
            </a:r>
            <a:r>
              <a:rPr lang="en-US" sz="3600" dirty="0">
                <a:solidFill>
                  <a:srgbClr val="6B3418"/>
                </a:solidFill>
                <a:latin typeface="Avenir Book"/>
                <a:cs typeface="Avenir Book"/>
              </a:rPr>
              <a:t> Literature &amp; Media Ministry</a:t>
            </a:r>
          </a:p>
          <a:p>
            <a:pPr marL="990550" indent="-990550" defTabSz="609585">
              <a:buFont typeface="+mj-lt"/>
              <a:buAutoNum type="arabicPeriod"/>
              <a:defRPr/>
            </a:pPr>
            <a:r>
              <a:rPr lang="en-US" sz="3600" b="1" dirty="0">
                <a:solidFill>
                  <a:srgbClr val="136301"/>
                </a:solidFill>
                <a:latin typeface="Avenir Book"/>
                <a:cs typeface="Avenir Book"/>
              </a:rPr>
              <a:t>VIBRANT</a:t>
            </a:r>
            <a:r>
              <a:rPr lang="en-US" sz="3600" dirty="0">
                <a:solidFill>
                  <a:srgbClr val="136301"/>
                </a:solidFill>
                <a:latin typeface="Avenir Book"/>
                <a:cs typeface="Avenir Book"/>
              </a:rPr>
              <a:t> Bible Study Ministry</a:t>
            </a:r>
          </a:p>
          <a:p>
            <a:pPr marL="990550" indent="-990550" defTabSz="609585">
              <a:buFont typeface="+mj-lt"/>
              <a:buAutoNum type="arabicPeriod"/>
              <a:defRPr/>
            </a:pPr>
            <a:r>
              <a:rPr lang="en-US" sz="3600" b="1" dirty="0">
                <a:ln w="3175">
                  <a:solidFill>
                    <a:srgbClr val="D98A15"/>
                  </a:solidFill>
                </a:ln>
                <a:solidFill>
                  <a:srgbClr val="EEA116"/>
                </a:solidFill>
                <a:latin typeface="Avenir Book"/>
                <a:cs typeface="Avenir Book"/>
              </a:rPr>
              <a:t>REGULAR</a:t>
            </a:r>
            <a:r>
              <a:rPr lang="en-US" sz="3600" dirty="0">
                <a:ln w="3175">
                  <a:solidFill>
                    <a:srgbClr val="D98A15"/>
                  </a:solidFill>
                </a:ln>
                <a:solidFill>
                  <a:srgbClr val="EEA116"/>
                </a:solidFill>
                <a:latin typeface="Avenir Book"/>
                <a:cs typeface="Avenir Book"/>
              </a:rPr>
              <a:t> Evangelistic Meetings</a:t>
            </a:r>
          </a:p>
          <a:p>
            <a:pPr marL="990550" indent="-990550" defTabSz="609585">
              <a:buFont typeface="+mj-lt"/>
              <a:buAutoNum type="arabicPeriod"/>
              <a:defRPr/>
            </a:pPr>
            <a:r>
              <a:rPr lang="en-US" sz="3600" b="1" dirty="0">
                <a:solidFill>
                  <a:srgbClr val="C00000"/>
                </a:solidFill>
                <a:latin typeface="Avenir Book"/>
                <a:cs typeface="Avenir Book"/>
              </a:rPr>
              <a:t>SYSTEMATIC</a:t>
            </a:r>
            <a:r>
              <a:rPr lang="en-US" sz="3600" dirty="0">
                <a:solidFill>
                  <a:srgbClr val="C00000"/>
                </a:solidFill>
                <a:latin typeface="Avenir Book"/>
                <a:cs typeface="Avenir Book"/>
              </a:rPr>
              <a:t> Discipleship Ministry</a:t>
            </a:r>
          </a:p>
        </p:txBody>
      </p:sp>
      <p:sp>
        <p:nvSpPr>
          <p:cNvPr id="5" name="TextBox 4"/>
          <p:cNvSpPr txBox="1"/>
          <p:nvPr/>
        </p:nvSpPr>
        <p:spPr>
          <a:xfrm>
            <a:off x="6241333" y="265898"/>
            <a:ext cx="9053491" cy="1159228"/>
          </a:xfrm>
          <a:prstGeom prst="rect">
            <a:avLst/>
          </a:prstGeom>
          <a:noFill/>
        </p:spPr>
        <p:txBody>
          <a:bodyPr wrap="square" rtlCol="0">
            <a:spAutoFit/>
          </a:bodyPr>
          <a:lstStyle/>
          <a:p>
            <a:pPr defTabSz="609585">
              <a:defRPr/>
            </a:pPr>
            <a:r>
              <a:rPr lang="en-US" sz="3733" b="1" dirty="0">
                <a:solidFill>
                  <a:prstClr val="black"/>
                </a:solidFill>
                <a:latin typeface="Avenir Black"/>
                <a:cs typeface="Avenir Black"/>
              </a:rPr>
              <a:t>Church Ministries </a:t>
            </a:r>
          </a:p>
          <a:p>
            <a:pPr defTabSz="609585">
              <a:defRPr/>
            </a:pPr>
            <a:r>
              <a:rPr lang="en-US" sz="3200" b="1" i="1" dirty="0">
                <a:solidFill>
                  <a:prstClr val="black"/>
                </a:solidFill>
                <a:latin typeface="Avenir Book"/>
                <a:cs typeface="Avenir Book"/>
              </a:rPr>
              <a:t>equip for personal ministries</a:t>
            </a:r>
          </a:p>
        </p:txBody>
      </p:sp>
    </p:spTree>
    <p:extLst>
      <p:ext uri="{BB962C8B-B14F-4D97-AF65-F5344CB8AC3E}">
        <p14:creationId xmlns:p14="http://schemas.microsoft.com/office/powerpoint/2010/main" val="2844410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6" name="Title 1">
            <a:extLst>
              <a:ext uri="{FF2B5EF4-FFF2-40B4-BE49-F238E27FC236}">
                <a16:creationId xmlns:a16="http://schemas.microsoft.com/office/drawing/2014/main" id="{F3D0AEBF-880F-3F44-862B-589E66870DA4}"/>
              </a:ext>
            </a:extLst>
          </p:cNvPr>
          <p:cNvSpPr txBox="1">
            <a:spLocks/>
          </p:cNvSpPr>
          <p:nvPr/>
        </p:nvSpPr>
        <p:spPr>
          <a:xfrm>
            <a:off x="2423886" y="815980"/>
            <a:ext cx="7823200" cy="9892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Avenir Book" panose="02000503020000020003" pitchFamily="2" charset="0"/>
              </a:rPr>
              <a:t>The Training School</a:t>
            </a:r>
          </a:p>
        </p:txBody>
      </p:sp>
      <p:sp>
        <p:nvSpPr>
          <p:cNvPr id="8" name="Subtitle 2">
            <a:extLst>
              <a:ext uri="{FF2B5EF4-FFF2-40B4-BE49-F238E27FC236}">
                <a16:creationId xmlns:a16="http://schemas.microsoft.com/office/drawing/2014/main" id="{DD86040B-D92B-364A-ADD0-EE90FD516945}"/>
              </a:ext>
            </a:extLst>
          </p:cNvPr>
          <p:cNvSpPr txBox="1">
            <a:spLocks/>
          </p:cNvSpPr>
          <p:nvPr/>
        </p:nvSpPr>
        <p:spPr>
          <a:xfrm>
            <a:off x="1103086" y="2773724"/>
            <a:ext cx="10464800" cy="33336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“Every church should be a </a:t>
            </a:r>
            <a:r>
              <a:rPr lang="en-US" sz="3600" b="1" dirty="0">
                <a:solidFill>
                  <a:srgbClr val="C00000"/>
                </a:solidFill>
                <a:latin typeface="Avenir Book" panose="02000503020000020003" pitchFamily="2" charset="0"/>
              </a:rPr>
              <a:t>training school </a:t>
            </a:r>
            <a:r>
              <a:rPr lang="en-US" sz="3600" dirty="0">
                <a:latin typeface="Avenir Book" panose="02000503020000020003" pitchFamily="2" charset="0"/>
              </a:rPr>
              <a:t>for Christian workers.”</a:t>
            </a:r>
          </a:p>
          <a:p>
            <a:endParaRPr lang="en-US" sz="3600" dirty="0">
              <a:solidFill>
                <a:schemeClr val="bg1"/>
              </a:solidFill>
              <a:latin typeface="Avenir Book" panose="02000503020000020003" pitchFamily="2" charset="0"/>
            </a:endParaRPr>
          </a:p>
        </p:txBody>
      </p:sp>
      <p:sp>
        <p:nvSpPr>
          <p:cNvPr id="9" name="TextBox 8">
            <a:extLst>
              <a:ext uri="{FF2B5EF4-FFF2-40B4-BE49-F238E27FC236}">
                <a16:creationId xmlns:a16="http://schemas.microsoft.com/office/drawing/2014/main" id="{9A620CCA-C54D-3E4B-96B7-15B3E9442D69}"/>
              </a:ext>
            </a:extLst>
          </p:cNvPr>
          <p:cNvSpPr txBox="1"/>
          <p:nvPr/>
        </p:nvSpPr>
        <p:spPr>
          <a:xfrm>
            <a:off x="1114034" y="5642261"/>
            <a:ext cx="5982676" cy="666786"/>
          </a:xfrm>
          <a:prstGeom prst="rect">
            <a:avLst/>
          </a:prstGeom>
          <a:noFill/>
        </p:spPr>
        <p:txBody>
          <a:bodyPr wrap="square" rtlCol="0">
            <a:spAutoFit/>
          </a:bodyPr>
          <a:lstStyle/>
          <a:p>
            <a:pPr defTabSz="609585"/>
            <a:r>
              <a:rPr lang="en-US" sz="3600" i="1" dirty="0">
                <a:latin typeface="Avenir Book"/>
                <a:cs typeface="Avenir Book"/>
              </a:rPr>
              <a:t>Christian Service</a:t>
            </a:r>
            <a:r>
              <a:rPr lang="en-US" sz="3600" dirty="0">
                <a:latin typeface="Avenir Book"/>
                <a:cs typeface="Avenir Book"/>
              </a:rPr>
              <a:t>, p. 59</a:t>
            </a:r>
          </a:p>
        </p:txBody>
      </p:sp>
    </p:spTree>
    <p:extLst>
      <p:ext uri="{BB962C8B-B14F-4D97-AF65-F5344CB8AC3E}">
        <p14:creationId xmlns:p14="http://schemas.microsoft.com/office/powerpoint/2010/main" val="1543241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6" name="Title 1">
            <a:extLst>
              <a:ext uri="{FF2B5EF4-FFF2-40B4-BE49-F238E27FC236}">
                <a16:creationId xmlns:a16="http://schemas.microsoft.com/office/drawing/2014/main" id="{F3D0AEBF-880F-3F44-862B-589E66870DA4}"/>
              </a:ext>
            </a:extLst>
          </p:cNvPr>
          <p:cNvSpPr txBox="1">
            <a:spLocks/>
          </p:cNvSpPr>
          <p:nvPr/>
        </p:nvSpPr>
        <p:spPr>
          <a:xfrm>
            <a:off x="2423886" y="815980"/>
            <a:ext cx="7823200" cy="9892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Avenir Book" panose="02000503020000020003" pitchFamily="2" charset="0"/>
              </a:rPr>
              <a:t>The Training School</a:t>
            </a:r>
          </a:p>
        </p:txBody>
      </p:sp>
      <p:sp>
        <p:nvSpPr>
          <p:cNvPr id="7" name="Subtitle 2">
            <a:extLst>
              <a:ext uri="{FF2B5EF4-FFF2-40B4-BE49-F238E27FC236}">
                <a16:creationId xmlns:a16="http://schemas.microsoft.com/office/drawing/2014/main" id="{3BA77E9D-1C75-944E-9A9D-2DE722D19709}"/>
              </a:ext>
            </a:extLst>
          </p:cNvPr>
          <p:cNvSpPr txBox="1">
            <a:spLocks/>
          </p:cNvSpPr>
          <p:nvPr/>
        </p:nvSpPr>
        <p:spPr>
          <a:xfrm>
            <a:off x="1103086" y="2621197"/>
            <a:ext cx="10464800" cy="33336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The </a:t>
            </a:r>
            <a:r>
              <a:rPr lang="en-US" sz="3600" b="1" dirty="0">
                <a:solidFill>
                  <a:srgbClr val="C00000"/>
                </a:solidFill>
                <a:latin typeface="Avenir Book" panose="02000503020000020003" pitchFamily="2" charset="0"/>
              </a:rPr>
              <a:t>primary</a:t>
            </a:r>
            <a:r>
              <a:rPr lang="en-US" sz="3600" dirty="0">
                <a:latin typeface="Avenir Book" panose="02000503020000020003" pitchFamily="2" charset="0"/>
              </a:rPr>
              <a:t> focus of local church ministries is </a:t>
            </a:r>
            <a:r>
              <a:rPr lang="en-US" sz="3600" b="1" dirty="0">
                <a:solidFill>
                  <a:srgbClr val="C00000"/>
                </a:solidFill>
                <a:latin typeface="Avenir Book" panose="02000503020000020003" pitchFamily="2" charset="0"/>
              </a:rPr>
              <a:t>not</a:t>
            </a:r>
            <a:r>
              <a:rPr lang="en-US" sz="3600" dirty="0">
                <a:latin typeface="Avenir Book" panose="02000503020000020003" pitchFamily="2" charset="0"/>
              </a:rPr>
              <a:t> to win souls… </a:t>
            </a:r>
          </a:p>
          <a:p>
            <a:pPr marL="0" indent="0">
              <a:buNone/>
            </a:pPr>
            <a:r>
              <a:rPr lang="en-US" sz="3600" dirty="0">
                <a:latin typeface="Avenir Book" panose="02000503020000020003" pitchFamily="2" charset="0"/>
              </a:rPr>
              <a:t>	</a:t>
            </a:r>
          </a:p>
          <a:p>
            <a:endParaRPr lang="en-US" sz="3600" dirty="0">
              <a:solidFill>
                <a:schemeClr val="bg1"/>
              </a:solidFill>
              <a:latin typeface="Avenir Book" panose="02000503020000020003" pitchFamily="2" charset="0"/>
            </a:endParaRPr>
          </a:p>
          <a:p>
            <a:endParaRPr lang="en-US" sz="36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3193120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6" name="Title 1">
            <a:extLst>
              <a:ext uri="{FF2B5EF4-FFF2-40B4-BE49-F238E27FC236}">
                <a16:creationId xmlns:a16="http://schemas.microsoft.com/office/drawing/2014/main" id="{F3D0AEBF-880F-3F44-862B-589E66870DA4}"/>
              </a:ext>
            </a:extLst>
          </p:cNvPr>
          <p:cNvSpPr txBox="1">
            <a:spLocks/>
          </p:cNvSpPr>
          <p:nvPr/>
        </p:nvSpPr>
        <p:spPr>
          <a:xfrm>
            <a:off x="2423886" y="815980"/>
            <a:ext cx="7823200" cy="9892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Avenir Book" panose="02000503020000020003" pitchFamily="2" charset="0"/>
              </a:rPr>
              <a:t>The Training School</a:t>
            </a:r>
          </a:p>
        </p:txBody>
      </p:sp>
      <p:sp>
        <p:nvSpPr>
          <p:cNvPr id="7" name="Subtitle 2">
            <a:extLst>
              <a:ext uri="{FF2B5EF4-FFF2-40B4-BE49-F238E27FC236}">
                <a16:creationId xmlns:a16="http://schemas.microsoft.com/office/drawing/2014/main" id="{3BA77E9D-1C75-944E-9A9D-2DE722D19709}"/>
              </a:ext>
            </a:extLst>
          </p:cNvPr>
          <p:cNvSpPr txBox="1">
            <a:spLocks/>
          </p:cNvSpPr>
          <p:nvPr/>
        </p:nvSpPr>
        <p:spPr>
          <a:xfrm>
            <a:off x="1103086" y="2621197"/>
            <a:ext cx="10464800" cy="33336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The </a:t>
            </a:r>
            <a:r>
              <a:rPr lang="en-US" sz="3600" b="1" dirty="0">
                <a:solidFill>
                  <a:srgbClr val="C00000"/>
                </a:solidFill>
                <a:latin typeface="Avenir Book" panose="02000503020000020003" pitchFamily="2" charset="0"/>
              </a:rPr>
              <a:t>primary</a:t>
            </a:r>
            <a:r>
              <a:rPr lang="en-US" sz="3600" dirty="0">
                <a:latin typeface="Avenir Book" panose="02000503020000020003" pitchFamily="2" charset="0"/>
              </a:rPr>
              <a:t> focus of local church ministries is </a:t>
            </a:r>
            <a:r>
              <a:rPr lang="en-US" sz="3600" b="1" dirty="0">
                <a:solidFill>
                  <a:srgbClr val="C00000"/>
                </a:solidFill>
                <a:latin typeface="Avenir Book" panose="02000503020000020003" pitchFamily="2" charset="0"/>
              </a:rPr>
              <a:t>not</a:t>
            </a:r>
            <a:r>
              <a:rPr lang="en-US" sz="3600" dirty="0">
                <a:latin typeface="Avenir Book" panose="02000503020000020003" pitchFamily="2" charset="0"/>
              </a:rPr>
              <a:t> to win souls… </a:t>
            </a:r>
          </a:p>
          <a:p>
            <a:pPr marL="0" indent="0">
              <a:buNone/>
            </a:pPr>
            <a:r>
              <a:rPr lang="en-US" sz="3600" dirty="0">
                <a:latin typeface="Avenir Book" panose="02000503020000020003" pitchFamily="2" charset="0"/>
              </a:rPr>
              <a:t>	but to </a:t>
            </a:r>
            <a:r>
              <a:rPr lang="en-US" sz="3600" b="1" dirty="0">
                <a:solidFill>
                  <a:srgbClr val="C00000"/>
                </a:solidFill>
                <a:latin typeface="Avenir Book" panose="02000503020000020003" pitchFamily="2" charset="0"/>
              </a:rPr>
              <a:t>train and equip members </a:t>
            </a:r>
            <a:r>
              <a:rPr lang="en-US" sz="3600" dirty="0">
                <a:latin typeface="Avenir Book" panose="02000503020000020003" pitchFamily="2" charset="0"/>
              </a:rPr>
              <a:t>to win souls. </a:t>
            </a:r>
          </a:p>
          <a:p>
            <a:endParaRPr lang="en-US" sz="3600" dirty="0">
              <a:solidFill>
                <a:schemeClr val="bg1"/>
              </a:solidFill>
              <a:latin typeface="Avenir Book" panose="02000503020000020003" pitchFamily="2" charset="0"/>
            </a:endParaRPr>
          </a:p>
          <a:p>
            <a:endParaRPr lang="en-US" sz="36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1273753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4" name="Title 1">
            <a:extLst>
              <a:ext uri="{FF2B5EF4-FFF2-40B4-BE49-F238E27FC236}">
                <a16:creationId xmlns:a16="http://schemas.microsoft.com/office/drawing/2014/main" id="{9B1A5BAA-948C-2C43-B78E-46FD73C477A6}"/>
              </a:ext>
            </a:extLst>
          </p:cNvPr>
          <p:cNvSpPr txBox="1">
            <a:spLocks/>
          </p:cNvSpPr>
          <p:nvPr/>
        </p:nvSpPr>
        <p:spPr>
          <a:xfrm>
            <a:off x="2423886" y="750658"/>
            <a:ext cx="7823200" cy="9892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Avenir Book" panose="02000503020000020003" pitchFamily="2" charset="0"/>
              </a:rPr>
              <a:t>The Role of Ministers</a:t>
            </a:r>
          </a:p>
        </p:txBody>
      </p:sp>
      <p:sp>
        <p:nvSpPr>
          <p:cNvPr id="5" name="Subtitle 2">
            <a:extLst>
              <a:ext uri="{FF2B5EF4-FFF2-40B4-BE49-F238E27FC236}">
                <a16:creationId xmlns:a16="http://schemas.microsoft.com/office/drawing/2014/main" id="{A6C684F2-9800-6D4C-B1A8-2CB9625DF77F}"/>
              </a:ext>
            </a:extLst>
          </p:cNvPr>
          <p:cNvSpPr txBox="1">
            <a:spLocks/>
          </p:cNvSpPr>
          <p:nvPr/>
        </p:nvSpPr>
        <p:spPr>
          <a:xfrm>
            <a:off x="1103086" y="2773724"/>
            <a:ext cx="10464800" cy="33336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“Ministers, preach the truths that will lead to personal labor for those who are out of Christ. </a:t>
            </a:r>
            <a:r>
              <a:rPr lang="en-US" sz="3600" b="1" dirty="0">
                <a:solidFill>
                  <a:srgbClr val="C00000"/>
                </a:solidFill>
                <a:latin typeface="Avenir Book" panose="02000503020000020003" pitchFamily="2" charset="0"/>
              </a:rPr>
              <a:t>Encourage personal effort </a:t>
            </a:r>
            <a:r>
              <a:rPr lang="en-US" sz="3600" dirty="0">
                <a:latin typeface="Avenir Book" panose="02000503020000020003" pitchFamily="2" charset="0"/>
              </a:rPr>
              <a:t>in every possible way.”</a:t>
            </a:r>
          </a:p>
          <a:p>
            <a:endParaRPr lang="en-US" sz="3600" dirty="0">
              <a:solidFill>
                <a:schemeClr val="bg1"/>
              </a:solidFill>
              <a:latin typeface="Avenir Book" panose="02000503020000020003" pitchFamily="2" charset="0"/>
            </a:endParaRPr>
          </a:p>
        </p:txBody>
      </p:sp>
      <p:sp>
        <p:nvSpPr>
          <p:cNvPr id="6" name="TextBox 5">
            <a:extLst>
              <a:ext uri="{FF2B5EF4-FFF2-40B4-BE49-F238E27FC236}">
                <a16:creationId xmlns:a16="http://schemas.microsoft.com/office/drawing/2014/main" id="{C1DE85B8-5087-714B-BE58-5F30EB5FD367}"/>
              </a:ext>
            </a:extLst>
          </p:cNvPr>
          <p:cNvSpPr txBox="1"/>
          <p:nvPr/>
        </p:nvSpPr>
        <p:spPr>
          <a:xfrm>
            <a:off x="1114034" y="5642261"/>
            <a:ext cx="5982676" cy="666786"/>
          </a:xfrm>
          <a:prstGeom prst="rect">
            <a:avLst/>
          </a:prstGeom>
          <a:noFill/>
        </p:spPr>
        <p:txBody>
          <a:bodyPr wrap="square" rtlCol="0">
            <a:spAutoFit/>
          </a:bodyPr>
          <a:lstStyle/>
          <a:p>
            <a:pPr defTabSz="609585"/>
            <a:r>
              <a:rPr lang="en-US" sz="3600" i="1" dirty="0">
                <a:latin typeface="Avenir Book"/>
                <a:cs typeface="Avenir Book"/>
              </a:rPr>
              <a:t>Christian Service</a:t>
            </a:r>
            <a:r>
              <a:rPr lang="en-US" sz="3600" dirty="0">
                <a:latin typeface="Avenir Book"/>
                <a:cs typeface="Avenir Book"/>
              </a:rPr>
              <a:t>, p. 69</a:t>
            </a:r>
          </a:p>
        </p:txBody>
      </p:sp>
    </p:spTree>
    <p:extLst>
      <p:ext uri="{BB962C8B-B14F-4D97-AF65-F5344CB8AC3E}">
        <p14:creationId xmlns:p14="http://schemas.microsoft.com/office/powerpoint/2010/main" val="15281889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4" name="Title 1">
            <a:extLst>
              <a:ext uri="{FF2B5EF4-FFF2-40B4-BE49-F238E27FC236}">
                <a16:creationId xmlns:a16="http://schemas.microsoft.com/office/drawing/2014/main" id="{9B1A5BAA-948C-2C43-B78E-46FD73C477A6}"/>
              </a:ext>
            </a:extLst>
          </p:cNvPr>
          <p:cNvSpPr txBox="1">
            <a:spLocks/>
          </p:cNvSpPr>
          <p:nvPr/>
        </p:nvSpPr>
        <p:spPr>
          <a:xfrm>
            <a:off x="2423886" y="750658"/>
            <a:ext cx="7823200" cy="9892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Avenir Book" panose="02000503020000020003" pitchFamily="2" charset="0"/>
              </a:rPr>
              <a:t>The Role of Ministers</a:t>
            </a:r>
          </a:p>
        </p:txBody>
      </p:sp>
      <p:sp>
        <p:nvSpPr>
          <p:cNvPr id="7" name="Subtitle 2">
            <a:extLst>
              <a:ext uri="{FF2B5EF4-FFF2-40B4-BE49-F238E27FC236}">
                <a16:creationId xmlns:a16="http://schemas.microsoft.com/office/drawing/2014/main" id="{FA5BFB3D-9512-1B43-ACE3-3A7557F916D1}"/>
              </a:ext>
            </a:extLst>
          </p:cNvPr>
          <p:cNvSpPr txBox="1">
            <a:spLocks/>
          </p:cNvSpPr>
          <p:nvPr/>
        </p:nvSpPr>
        <p:spPr>
          <a:xfrm>
            <a:off x="748145" y="2268840"/>
            <a:ext cx="10819741" cy="33336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“In every church the members should be so trained that they will </a:t>
            </a:r>
            <a:r>
              <a:rPr lang="en-US" sz="3600" b="1" dirty="0">
                <a:solidFill>
                  <a:srgbClr val="C00000"/>
                </a:solidFill>
                <a:latin typeface="Avenir Book" panose="02000503020000020003" pitchFamily="2" charset="0"/>
              </a:rPr>
              <a:t>devote time to the winning of souls </a:t>
            </a:r>
            <a:r>
              <a:rPr lang="en-US" sz="3600" dirty="0">
                <a:latin typeface="Avenir Book" panose="02000503020000020003" pitchFamily="2" charset="0"/>
              </a:rPr>
              <a:t>to Christ. . . . Let those who have charge of the flock of Christ </a:t>
            </a:r>
            <a:r>
              <a:rPr lang="en-US" sz="3600" b="1" i="1" dirty="0">
                <a:solidFill>
                  <a:srgbClr val="C00000"/>
                </a:solidFill>
                <a:latin typeface="Avenir Book" panose="02000503020000020003" pitchFamily="2" charset="0"/>
              </a:rPr>
              <a:t>[pastors] </a:t>
            </a:r>
            <a:r>
              <a:rPr lang="en-US" sz="3600" dirty="0">
                <a:latin typeface="Avenir Book" panose="02000503020000020003" pitchFamily="2" charset="0"/>
              </a:rPr>
              <a:t>awake to their duty, and set many souls to work.”</a:t>
            </a:r>
          </a:p>
          <a:p>
            <a:endParaRPr lang="en-US" sz="3600" dirty="0">
              <a:solidFill>
                <a:schemeClr val="bg1"/>
              </a:solidFill>
              <a:latin typeface="Avenir Book" panose="02000503020000020003" pitchFamily="2" charset="0"/>
            </a:endParaRPr>
          </a:p>
        </p:txBody>
      </p:sp>
      <p:sp>
        <p:nvSpPr>
          <p:cNvPr id="8" name="TextBox 7">
            <a:extLst>
              <a:ext uri="{FF2B5EF4-FFF2-40B4-BE49-F238E27FC236}">
                <a16:creationId xmlns:a16="http://schemas.microsoft.com/office/drawing/2014/main" id="{9A67851F-62A3-2446-92F8-A50E078DAD1E}"/>
              </a:ext>
            </a:extLst>
          </p:cNvPr>
          <p:cNvSpPr txBox="1"/>
          <p:nvPr/>
        </p:nvSpPr>
        <p:spPr>
          <a:xfrm>
            <a:off x="748145" y="5632246"/>
            <a:ext cx="6096009" cy="646331"/>
          </a:xfrm>
          <a:prstGeom prst="rect">
            <a:avLst/>
          </a:prstGeom>
          <a:noFill/>
        </p:spPr>
        <p:txBody>
          <a:bodyPr wrap="square" rtlCol="0">
            <a:spAutoFit/>
          </a:bodyPr>
          <a:lstStyle/>
          <a:p>
            <a:r>
              <a:rPr lang="en-US" sz="3600" i="1" dirty="0">
                <a:latin typeface="Avenir Book" panose="02000503020000020003" pitchFamily="2" charset="0"/>
              </a:rPr>
              <a:t>Christian Service, p. 61</a:t>
            </a:r>
          </a:p>
        </p:txBody>
      </p:sp>
    </p:spTree>
    <p:extLst>
      <p:ext uri="{BB962C8B-B14F-4D97-AF65-F5344CB8AC3E}">
        <p14:creationId xmlns:p14="http://schemas.microsoft.com/office/powerpoint/2010/main" val="27938679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4" name="Title 1">
            <a:extLst>
              <a:ext uri="{FF2B5EF4-FFF2-40B4-BE49-F238E27FC236}">
                <a16:creationId xmlns:a16="http://schemas.microsoft.com/office/drawing/2014/main" id="{9B1A5BAA-948C-2C43-B78E-46FD73C477A6}"/>
              </a:ext>
            </a:extLst>
          </p:cNvPr>
          <p:cNvSpPr txBox="1">
            <a:spLocks/>
          </p:cNvSpPr>
          <p:nvPr/>
        </p:nvSpPr>
        <p:spPr>
          <a:xfrm>
            <a:off x="2423886" y="750658"/>
            <a:ext cx="7823200" cy="9892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Avenir Book" panose="02000503020000020003" pitchFamily="2" charset="0"/>
              </a:rPr>
              <a:t>The Role of Ministers</a:t>
            </a:r>
          </a:p>
        </p:txBody>
      </p:sp>
      <p:sp>
        <p:nvSpPr>
          <p:cNvPr id="7" name="Subtitle 2">
            <a:extLst>
              <a:ext uri="{FF2B5EF4-FFF2-40B4-BE49-F238E27FC236}">
                <a16:creationId xmlns:a16="http://schemas.microsoft.com/office/drawing/2014/main" id="{88A29459-EFA3-5A4E-B1C6-C7CDF50A04B4}"/>
              </a:ext>
            </a:extLst>
          </p:cNvPr>
          <p:cNvSpPr txBox="1">
            <a:spLocks/>
          </p:cNvSpPr>
          <p:nvPr/>
        </p:nvSpPr>
        <p:spPr>
          <a:xfrm>
            <a:off x="1110342" y="2685463"/>
            <a:ext cx="10404929" cy="31114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“Let ministers teach church members that </a:t>
            </a:r>
            <a:r>
              <a:rPr lang="en-US" sz="3600" b="1" dirty="0">
                <a:solidFill>
                  <a:srgbClr val="C00000"/>
                </a:solidFill>
                <a:latin typeface="Avenir Book" panose="02000503020000020003" pitchFamily="2" charset="0"/>
              </a:rPr>
              <a:t>in order to grow in spirituality</a:t>
            </a:r>
            <a:r>
              <a:rPr lang="en-US" sz="3600" dirty="0">
                <a:latin typeface="Avenir Book" panose="02000503020000020003" pitchFamily="2" charset="0"/>
              </a:rPr>
              <a:t>,</a:t>
            </a:r>
            <a:r>
              <a:rPr lang="en-US" sz="3600" dirty="0">
                <a:solidFill>
                  <a:srgbClr val="C00000"/>
                </a:solidFill>
                <a:latin typeface="Avenir Book" panose="02000503020000020003" pitchFamily="2" charset="0"/>
              </a:rPr>
              <a:t> </a:t>
            </a:r>
            <a:r>
              <a:rPr lang="en-US" sz="3600" dirty="0">
                <a:latin typeface="Avenir Book" panose="02000503020000020003" pitchFamily="2" charset="0"/>
              </a:rPr>
              <a:t>they must carry the burden that the Lord has laid upon them—the burden of </a:t>
            </a:r>
            <a:r>
              <a:rPr lang="en-US" sz="3600" b="1" dirty="0">
                <a:solidFill>
                  <a:srgbClr val="C00000"/>
                </a:solidFill>
                <a:latin typeface="Avenir Book" panose="02000503020000020003" pitchFamily="2" charset="0"/>
              </a:rPr>
              <a:t>leading souls into the truth</a:t>
            </a:r>
            <a:r>
              <a:rPr lang="en-US" sz="3600" dirty="0">
                <a:latin typeface="Avenir Book" panose="02000503020000020003" pitchFamily="2" charset="0"/>
              </a:rPr>
              <a:t>.”</a:t>
            </a:r>
          </a:p>
          <a:p>
            <a:endParaRPr lang="en-US" sz="3600" dirty="0">
              <a:solidFill>
                <a:schemeClr val="bg1"/>
              </a:solidFill>
              <a:latin typeface="Avenir Book" panose="02000503020000020003" pitchFamily="2" charset="0"/>
            </a:endParaRPr>
          </a:p>
          <a:p>
            <a:endParaRPr lang="en-US" sz="3600" dirty="0">
              <a:solidFill>
                <a:schemeClr val="bg1"/>
              </a:solidFill>
              <a:latin typeface="Avenir Book" panose="02000503020000020003" pitchFamily="2" charset="0"/>
            </a:endParaRPr>
          </a:p>
          <a:p>
            <a:endParaRPr lang="en-US" sz="3600" dirty="0">
              <a:solidFill>
                <a:schemeClr val="bg1"/>
              </a:solidFill>
              <a:latin typeface="Avenir Book" panose="02000503020000020003" pitchFamily="2" charset="0"/>
            </a:endParaRPr>
          </a:p>
          <a:p>
            <a:endParaRPr lang="en-US" sz="3600" dirty="0">
              <a:solidFill>
                <a:schemeClr val="bg1"/>
              </a:solidFill>
              <a:latin typeface="Avenir Book" panose="02000503020000020003" pitchFamily="2" charset="0"/>
            </a:endParaRPr>
          </a:p>
          <a:p>
            <a:endParaRPr lang="en-US" sz="3600" dirty="0">
              <a:solidFill>
                <a:schemeClr val="bg1"/>
              </a:solidFill>
              <a:latin typeface="Avenir Book" panose="02000503020000020003" pitchFamily="2" charset="0"/>
            </a:endParaRPr>
          </a:p>
        </p:txBody>
      </p:sp>
      <p:sp>
        <p:nvSpPr>
          <p:cNvPr id="8" name="TextBox 7">
            <a:extLst>
              <a:ext uri="{FF2B5EF4-FFF2-40B4-BE49-F238E27FC236}">
                <a16:creationId xmlns:a16="http://schemas.microsoft.com/office/drawing/2014/main" id="{B92753AC-6756-5045-94CB-4D707DC38FA4}"/>
              </a:ext>
            </a:extLst>
          </p:cNvPr>
          <p:cNvSpPr txBox="1"/>
          <p:nvPr/>
        </p:nvSpPr>
        <p:spPr>
          <a:xfrm>
            <a:off x="1110342" y="5577442"/>
            <a:ext cx="5250553"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effectLst/>
                <a:uLnTx/>
                <a:uFillTx/>
                <a:latin typeface="Avenir Book" panose="02000503020000020003" pitchFamily="2" charset="0"/>
                <a:ea typeface="+mn-ea"/>
                <a:cs typeface="+mn-cs"/>
              </a:rPr>
              <a:t>Christian Service, p. 69</a:t>
            </a:r>
            <a:endParaRPr kumimoji="0" lang="en-US" sz="3600" b="0" i="1" u="none" strike="noStrike" kern="1200" cap="none" spc="0" normalizeH="0" baseline="0" noProof="0" dirty="0">
              <a:ln>
                <a:noFill/>
              </a:ln>
              <a:effectLst/>
              <a:uLnTx/>
              <a:uFillTx/>
              <a:latin typeface="Avenir Book"/>
              <a:ea typeface="+mn-ea"/>
              <a:cs typeface="Avenir Book"/>
            </a:endParaRPr>
          </a:p>
        </p:txBody>
      </p:sp>
    </p:spTree>
    <p:extLst>
      <p:ext uri="{BB962C8B-B14F-4D97-AF65-F5344CB8AC3E}">
        <p14:creationId xmlns:p14="http://schemas.microsoft.com/office/powerpoint/2010/main" val="35105954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4" name="Title 1">
            <a:extLst>
              <a:ext uri="{FF2B5EF4-FFF2-40B4-BE49-F238E27FC236}">
                <a16:creationId xmlns:a16="http://schemas.microsoft.com/office/drawing/2014/main" id="{5CE46352-B000-4543-BCF4-50A33B5C788E}"/>
              </a:ext>
            </a:extLst>
          </p:cNvPr>
          <p:cNvSpPr txBox="1">
            <a:spLocks/>
          </p:cNvSpPr>
          <p:nvPr/>
        </p:nvSpPr>
        <p:spPr>
          <a:xfrm>
            <a:off x="2842690" y="750658"/>
            <a:ext cx="7744692" cy="9892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Avenir Book" panose="02000503020000020003" pitchFamily="2" charset="0"/>
              </a:rPr>
              <a:t>Decentralization of Ministry</a:t>
            </a:r>
          </a:p>
        </p:txBody>
      </p:sp>
      <p:sp>
        <p:nvSpPr>
          <p:cNvPr id="5" name="Subtitle 2">
            <a:extLst>
              <a:ext uri="{FF2B5EF4-FFF2-40B4-BE49-F238E27FC236}">
                <a16:creationId xmlns:a16="http://schemas.microsoft.com/office/drawing/2014/main" id="{6B8C496A-3448-5A41-910C-F010648D9EFF}"/>
              </a:ext>
            </a:extLst>
          </p:cNvPr>
          <p:cNvSpPr txBox="1">
            <a:spLocks/>
          </p:cNvSpPr>
          <p:nvPr/>
        </p:nvSpPr>
        <p:spPr>
          <a:xfrm>
            <a:off x="1103086" y="2773724"/>
            <a:ext cx="10464800" cy="33336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Local churches should always work toward the </a:t>
            </a:r>
            <a:r>
              <a:rPr lang="en-US" sz="3600" b="1" dirty="0">
                <a:solidFill>
                  <a:srgbClr val="C00000"/>
                </a:solidFill>
                <a:latin typeface="Avenir Book" panose="02000503020000020003" pitchFamily="2" charset="0"/>
              </a:rPr>
              <a:t>decentralization</a:t>
            </a:r>
            <a:r>
              <a:rPr lang="en-US" sz="3600" dirty="0">
                <a:latin typeface="Avenir Book" panose="02000503020000020003" pitchFamily="2" charset="0"/>
              </a:rPr>
              <a:t> of ministry. This means that the primary role of pastors is to mentor, train, equip, and encourage </a:t>
            </a:r>
            <a:r>
              <a:rPr lang="en-US" sz="3600" b="1" dirty="0">
                <a:solidFill>
                  <a:srgbClr val="C00000"/>
                </a:solidFill>
                <a:latin typeface="Avenir Book" panose="02000503020000020003" pitchFamily="2" charset="0"/>
              </a:rPr>
              <a:t>personal ministry</a:t>
            </a:r>
            <a:r>
              <a:rPr lang="en-US" sz="3600" dirty="0">
                <a:latin typeface="Avenir Book" panose="02000503020000020003" pitchFamily="2" charset="0"/>
              </a:rPr>
              <a:t>.</a:t>
            </a:r>
          </a:p>
        </p:txBody>
      </p:sp>
    </p:spTree>
    <p:extLst>
      <p:ext uri="{BB962C8B-B14F-4D97-AF65-F5344CB8AC3E}">
        <p14:creationId xmlns:p14="http://schemas.microsoft.com/office/powerpoint/2010/main" val="23605525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4" name="Title 1">
            <a:extLst>
              <a:ext uri="{FF2B5EF4-FFF2-40B4-BE49-F238E27FC236}">
                <a16:creationId xmlns:a16="http://schemas.microsoft.com/office/drawing/2014/main" id="{AA313E32-C53F-284E-8AF9-FE4342A8F4A9}"/>
              </a:ext>
            </a:extLst>
          </p:cNvPr>
          <p:cNvSpPr txBox="1">
            <a:spLocks/>
          </p:cNvSpPr>
          <p:nvPr/>
        </p:nvSpPr>
        <p:spPr>
          <a:xfrm>
            <a:off x="2842690" y="810324"/>
            <a:ext cx="8271823" cy="9892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venir Book" panose="02000503020000020003" pitchFamily="2" charset="0"/>
              </a:rPr>
              <a:t>The Danger of Centralization</a:t>
            </a:r>
          </a:p>
        </p:txBody>
      </p:sp>
      <p:sp>
        <p:nvSpPr>
          <p:cNvPr id="5" name="Subtitle 2">
            <a:extLst>
              <a:ext uri="{FF2B5EF4-FFF2-40B4-BE49-F238E27FC236}">
                <a16:creationId xmlns:a16="http://schemas.microsoft.com/office/drawing/2014/main" id="{F8CB3C87-4C84-8242-9ED3-B4B5EE56E69B}"/>
              </a:ext>
            </a:extLst>
          </p:cNvPr>
          <p:cNvSpPr txBox="1">
            <a:spLocks/>
          </p:cNvSpPr>
          <p:nvPr/>
        </p:nvSpPr>
        <p:spPr>
          <a:xfrm>
            <a:off x="841829" y="2193264"/>
            <a:ext cx="10726057" cy="27326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“Everywhere there is a tendency to substitute the work of organizations for individual effort </a:t>
            </a:r>
            <a:r>
              <a:rPr lang="en-US" sz="3600" b="1" i="1" dirty="0">
                <a:solidFill>
                  <a:srgbClr val="C00000"/>
                </a:solidFill>
                <a:latin typeface="Avenir Book" panose="02000503020000020003" pitchFamily="2" charset="0"/>
              </a:rPr>
              <a:t>[focus on church programs instead of personal ministry]</a:t>
            </a:r>
            <a:r>
              <a:rPr lang="en-US" sz="3600" dirty="0">
                <a:latin typeface="Avenir Book" panose="02000503020000020003" pitchFamily="2" charset="0"/>
              </a:rPr>
              <a:t>. . . . Christ commits to His followers an individual work.”</a:t>
            </a:r>
          </a:p>
          <a:p>
            <a:endParaRPr lang="en-US" sz="3600" dirty="0">
              <a:latin typeface="Avenir Book" panose="02000503020000020003" pitchFamily="2" charset="0"/>
            </a:endParaRPr>
          </a:p>
          <a:p>
            <a:endParaRPr lang="en-US" sz="3600" dirty="0">
              <a:solidFill>
                <a:schemeClr val="bg1"/>
              </a:solidFill>
              <a:latin typeface="Avenir Book" panose="02000503020000020003" pitchFamily="2" charset="0"/>
            </a:endParaRPr>
          </a:p>
        </p:txBody>
      </p:sp>
      <p:sp>
        <p:nvSpPr>
          <p:cNvPr id="6" name="TextBox 5">
            <a:extLst>
              <a:ext uri="{FF2B5EF4-FFF2-40B4-BE49-F238E27FC236}">
                <a16:creationId xmlns:a16="http://schemas.microsoft.com/office/drawing/2014/main" id="{951E92B5-8A8D-FA42-90BE-9DADD10FDCF2}"/>
              </a:ext>
            </a:extLst>
          </p:cNvPr>
          <p:cNvSpPr txBox="1"/>
          <p:nvPr/>
        </p:nvSpPr>
        <p:spPr>
          <a:xfrm>
            <a:off x="841829" y="4716717"/>
            <a:ext cx="7342917"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effectLst/>
                <a:uLnTx/>
                <a:uFillTx/>
                <a:latin typeface="Avenir Book"/>
                <a:ea typeface="+mn-ea"/>
                <a:cs typeface="Avenir Book"/>
              </a:rPr>
              <a:t>The Ministry of Healing, p. </a:t>
            </a:r>
            <a:r>
              <a:rPr lang="en-US" sz="3600" i="1" dirty="0">
                <a:latin typeface="Avenir Book"/>
                <a:cs typeface="Avenir Book"/>
              </a:rPr>
              <a:t>147</a:t>
            </a:r>
            <a:endParaRPr kumimoji="0" lang="en-US" sz="3600" b="0" i="0" u="none" strike="noStrike" kern="1200" cap="none" spc="0" normalizeH="0" baseline="0" noProof="0" dirty="0">
              <a:ln>
                <a:noFill/>
              </a:ln>
              <a:effectLst/>
              <a:uLnTx/>
              <a:uFillTx/>
              <a:latin typeface="Avenir Book"/>
              <a:ea typeface="+mn-ea"/>
              <a:cs typeface="Avenir Book"/>
            </a:endParaRPr>
          </a:p>
        </p:txBody>
      </p:sp>
    </p:spTree>
    <p:extLst>
      <p:ext uri="{BB962C8B-B14F-4D97-AF65-F5344CB8AC3E}">
        <p14:creationId xmlns:p14="http://schemas.microsoft.com/office/powerpoint/2010/main" val="385637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850107" y="1586736"/>
            <a:ext cx="5596827" cy="3067506"/>
          </a:xfrm>
          <a:prstGeom prst="rect">
            <a:avLst/>
          </a:prstGeom>
          <a:noFill/>
        </p:spPr>
        <p:txBody>
          <a:bodyPr wrap="square" rtlCol="0">
            <a:spAutoFit/>
          </a:bodyPr>
          <a:lstStyle/>
          <a:p>
            <a:pPr marL="609585" indent="-609585" defTabSz="609585">
              <a:spcAft>
                <a:spcPts val="1600"/>
              </a:spcAft>
              <a:buFont typeface="Wingdings" charset="2"/>
              <a:buChar char="ü"/>
              <a:defRPr/>
            </a:pPr>
            <a:r>
              <a:rPr lang="en-US" sz="3600" dirty="0">
                <a:solidFill>
                  <a:prstClr val="black"/>
                </a:solidFill>
                <a:latin typeface="Avenir Book"/>
                <a:cs typeface="Avenir Book"/>
              </a:rPr>
              <a:t>Give ongoing Bible studies</a:t>
            </a:r>
          </a:p>
          <a:p>
            <a:pPr marL="609585" indent="-609585" defTabSz="609585">
              <a:spcAft>
                <a:spcPts val="1600"/>
              </a:spcAft>
              <a:buFont typeface="Wingdings" charset="2"/>
              <a:buChar char="ü"/>
              <a:defRPr/>
            </a:pPr>
            <a:r>
              <a:rPr lang="en-US" sz="3600" dirty="0">
                <a:solidFill>
                  <a:prstClr val="black"/>
                </a:solidFill>
                <a:latin typeface="Avenir Book"/>
                <a:cs typeface="Avenir Book"/>
              </a:rPr>
              <a:t>Bring to small group Bible studies or evangelistic meetings</a:t>
            </a:r>
          </a:p>
        </p:txBody>
      </p:sp>
      <p:sp>
        <p:nvSpPr>
          <p:cNvPr id="4" name="TextBox 3"/>
          <p:cNvSpPr txBox="1"/>
          <p:nvPr/>
        </p:nvSpPr>
        <p:spPr>
          <a:xfrm>
            <a:off x="6397493" y="479109"/>
            <a:ext cx="4806668" cy="748988"/>
          </a:xfrm>
          <a:prstGeom prst="rect">
            <a:avLst/>
          </a:prstGeom>
          <a:noFill/>
        </p:spPr>
        <p:txBody>
          <a:bodyPr wrap="square" rtlCol="0">
            <a:spAutoFit/>
          </a:bodyPr>
          <a:lstStyle/>
          <a:p>
            <a:pPr defTabSz="609585">
              <a:defRPr/>
            </a:pPr>
            <a:r>
              <a:rPr lang="en-US" sz="4267" dirty="0">
                <a:solidFill>
                  <a:prstClr val="black"/>
                </a:solidFill>
                <a:latin typeface="Avenir Black"/>
                <a:cs typeface="Avenir Black"/>
              </a:rPr>
              <a:t>Cultivate Interest</a:t>
            </a:r>
          </a:p>
        </p:txBody>
      </p:sp>
    </p:spTree>
    <p:extLst>
      <p:ext uri="{BB962C8B-B14F-4D97-AF65-F5344CB8AC3E}">
        <p14:creationId xmlns:p14="http://schemas.microsoft.com/office/powerpoint/2010/main" val="92032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4" name="Title 1">
            <a:extLst>
              <a:ext uri="{FF2B5EF4-FFF2-40B4-BE49-F238E27FC236}">
                <a16:creationId xmlns:a16="http://schemas.microsoft.com/office/drawing/2014/main" id="{291FFAC2-C768-3348-B05A-29E53439A6EB}"/>
              </a:ext>
            </a:extLst>
          </p:cNvPr>
          <p:cNvSpPr txBox="1">
            <a:spLocks/>
          </p:cNvSpPr>
          <p:nvPr/>
        </p:nvSpPr>
        <p:spPr>
          <a:xfrm>
            <a:off x="2409371" y="723901"/>
            <a:ext cx="8576623" cy="9892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Avenir Book" panose="02000503020000020003" pitchFamily="2" charset="0"/>
              </a:rPr>
              <a:t>Back to Personal Ministries</a:t>
            </a:r>
          </a:p>
        </p:txBody>
      </p:sp>
      <p:sp>
        <p:nvSpPr>
          <p:cNvPr id="5" name="Subtitle 2">
            <a:extLst>
              <a:ext uri="{FF2B5EF4-FFF2-40B4-BE49-F238E27FC236}">
                <a16:creationId xmlns:a16="http://schemas.microsoft.com/office/drawing/2014/main" id="{941FA6B7-9519-AB4C-9D22-D57FE38F8AB7}"/>
              </a:ext>
            </a:extLst>
          </p:cNvPr>
          <p:cNvSpPr txBox="1">
            <a:spLocks/>
          </p:cNvSpPr>
          <p:nvPr/>
        </p:nvSpPr>
        <p:spPr>
          <a:xfrm>
            <a:off x="1122219" y="2964873"/>
            <a:ext cx="10387610" cy="31692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“Those who were scattered </a:t>
            </a:r>
            <a:r>
              <a:rPr lang="en-US" sz="3600" b="1" i="1" dirty="0">
                <a:solidFill>
                  <a:srgbClr val="C00000"/>
                </a:solidFill>
                <a:latin typeface="Avenir Book" panose="02000503020000020003" pitchFamily="2" charset="0"/>
              </a:rPr>
              <a:t>[lay members of the church]</a:t>
            </a:r>
            <a:r>
              <a:rPr lang="en-US" sz="3600" i="1" dirty="0">
                <a:solidFill>
                  <a:srgbClr val="C00000"/>
                </a:solidFill>
                <a:latin typeface="Avenir Book" panose="02000503020000020003" pitchFamily="2" charset="0"/>
              </a:rPr>
              <a:t> </a:t>
            </a:r>
            <a:r>
              <a:rPr lang="en-US" sz="3600" dirty="0">
                <a:latin typeface="Avenir Book" panose="02000503020000020003" pitchFamily="2" charset="0"/>
              </a:rPr>
              <a:t>went everywhere preaching the Word.”</a:t>
            </a:r>
          </a:p>
          <a:p>
            <a:endParaRPr lang="en-US" sz="3600" dirty="0">
              <a:solidFill>
                <a:schemeClr val="bg1"/>
              </a:solidFill>
              <a:latin typeface="Avenir Book" panose="02000503020000020003" pitchFamily="2" charset="0"/>
            </a:endParaRPr>
          </a:p>
          <a:p>
            <a:endParaRPr lang="en-US" sz="3600" dirty="0">
              <a:solidFill>
                <a:schemeClr val="bg1"/>
              </a:solidFill>
              <a:latin typeface="Avenir Book" panose="02000503020000020003" pitchFamily="2" charset="0"/>
            </a:endParaRPr>
          </a:p>
        </p:txBody>
      </p:sp>
      <p:sp>
        <p:nvSpPr>
          <p:cNvPr id="6" name="TextBox 5">
            <a:extLst>
              <a:ext uri="{FF2B5EF4-FFF2-40B4-BE49-F238E27FC236}">
                <a16:creationId xmlns:a16="http://schemas.microsoft.com/office/drawing/2014/main" id="{ED083403-A825-6B4A-90A2-27B91FD64A7B}"/>
              </a:ext>
            </a:extLst>
          </p:cNvPr>
          <p:cNvSpPr txBox="1"/>
          <p:nvPr/>
        </p:nvSpPr>
        <p:spPr>
          <a:xfrm>
            <a:off x="1114034" y="4919018"/>
            <a:ext cx="3387117"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effectLst/>
                <a:uLnTx/>
                <a:uFillTx/>
                <a:latin typeface="Avenir Book" panose="02000503020000020003" pitchFamily="2" charset="0"/>
                <a:ea typeface="+mn-ea"/>
                <a:cs typeface="+mn-cs"/>
              </a:rPr>
              <a:t>Acts 8:4</a:t>
            </a:r>
            <a:endParaRPr kumimoji="0" lang="en-US" sz="3600" b="0" i="1" u="none" strike="noStrike" kern="1200" cap="none" spc="0" normalizeH="0" baseline="0" noProof="0" dirty="0">
              <a:ln>
                <a:noFill/>
              </a:ln>
              <a:effectLst/>
              <a:uLnTx/>
              <a:uFillTx/>
              <a:latin typeface="Avenir Book"/>
              <a:ea typeface="+mn-ea"/>
              <a:cs typeface="Avenir Book"/>
            </a:endParaRPr>
          </a:p>
        </p:txBody>
      </p:sp>
    </p:spTree>
    <p:extLst>
      <p:ext uri="{BB962C8B-B14F-4D97-AF65-F5344CB8AC3E}">
        <p14:creationId xmlns:p14="http://schemas.microsoft.com/office/powerpoint/2010/main" val="25135564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C5B069-D52A-2946-9882-787CE3EDF65B}"/>
              </a:ext>
            </a:extLst>
          </p:cNvPr>
          <p:cNvPicPr>
            <a:picLocks noChangeAspect="1"/>
          </p:cNvPicPr>
          <p:nvPr/>
        </p:nvPicPr>
        <p:blipFill>
          <a:blip r:embed="rId3"/>
          <a:srcRect/>
          <a:stretch/>
        </p:blipFill>
        <p:spPr>
          <a:xfrm>
            <a:off x="-261257" y="-331719"/>
            <a:ext cx="2842690" cy="2842690"/>
          </a:xfrm>
          <a:prstGeom prst="rect">
            <a:avLst/>
          </a:prstGeom>
        </p:spPr>
      </p:pic>
      <p:sp>
        <p:nvSpPr>
          <p:cNvPr id="4" name="Title 1">
            <a:extLst>
              <a:ext uri="{FF2B5EF4-FFF2-40B4-BE49-F238E27FC236}">
                <a16:creationId xmlns:a16="http://schemas.microsoft.com/office/drawing/2014/main" id="{C5441A0C-F5EE-C549-9378-0920011314A8}"/>
              </a:ext>
            </a:extLst>
          </p:cNvPr>
          <p:cNvSpPr txBox="1">
            <a:spLocks/>
          </p:cNvSpPr>
          <p:nvPr/>
        </p:nvSpPr>
        <p:spPr>
          <a:xfrm>
            <a:off x="2423886" y="730480"/>
            <a:ext cx="7823200" cy="9892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Avenir Book" panose="02000503020000020003" pitchFamily="2" charset="0"/>
              </a:rPr>
              <a:t>Multiplying Disciples</a:t>
            </a:r>
          </a:p>
        </p:txBody>
      </p:sp>
      <p:sp>
        <p:nvSpPr>
          <p:cNvPr id="5" name="Subtitle 2">
            <a:extLst>
              <a:ext uri="{FF2B5EF4-FFF2-40B4-BE49-F238E27FC236}">
                <a16:creationId xmlns:a16="http://schemas.microsoft.com/office/drawing/2014/main" id="{31DC8E5A-35A3-EE47-80C1-8244514AFD4C}"/>
              </a:ext>
            </a:extLst>
          </p:cNvPr>
          <p:cNvSpPr txBox="1">
            <a:spLocks/>
          </p:cNvSpPr>
          <p:nvPr/>
        </p:nvSpPr>
        <p:spPr>
          <a:xfrm>
            <a:off x="1103086" y="2450198"/>
            <a:ext cx="10464800" cy="21626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Avenir Book" panose="02000503020000020003" pitchFamily="2" charset="0"/>
              </a:rPr>
              <a:t>“</a:t>
            </a:r>
            <a:r>
              <a:rPr lang="en-US" sz="3600" b="1" dirty="0">
                <a:solidFill>
                  <a:srgbClr val="C00000"/>
                </a:solidFill>
                <a:latin typeface="Avenir Book" panose="02000503020000020003" pitchFamily="2" charset="0"/>
              </a:rPr>
              <a:t>One soul</a:t>
            </a:r>
            <a:r>
              <a:rPr lang="en-US" sz="3600" dirty="0">
                <a:latin typeface="Avenir Book" panose="02000503020000020003" pitchFamily="2" charset="0"/>
              </a:rPr>
              <a:t>, won to the truth, will be instrumental in </a:t>
            </a:r>
            <a:r>
              <a:rPr lang="en-US" sz="3600" b="1" dirty="0">
                <a:solidFill>
                  <a:srgbClr val="C00000"/>
                </a:solidFill>
                <a:latin typeface="Avenir Book" panose="02000503020000020003" pitchFamily="2" charset="0"/>
              </a:rPr>
              <a:t>winning others</a:t>
            </a:r>
            <a:r>
              <a:rPr lang="en-US" sz="3600" dirty="0">
                <a:latin typeface="Avenir Book" panose="02000503020000020003" pitchFamily="2" charset="0"/>
              </a:rPr>
              <a:t>, and there will be an ever-increasing result of blessing and salvation.” </a:t>
            </a:r>
          </a:p>
        </p:txBody>
      </p:sp>
      <p:sp>
        <p:nvSpPr>
          <p:cNvPr id="6" name="TextBox 5">
            <a:extLst>
              <a:ext uri="{FF2B5EF4-FFF2-40B4-BE49-F238E27FC236}">
                <a16:creationId xmlns:a16="http://schemas.microsoft.com/office/drawing/2014/main" id="{267868BF-1214-994E-9D55-AEA2D0FEE5DC}"/>
              </a:ext>
            </a:extLst>
          </p:cNvPr>
          <p:cNvSpPr txBox="1"/>
          <p:nvPr/>
        </p:nvSpPr>
        <p:spPr>
          <a:xfrm>
            <a:off x="1103086" y="4279433"/>
            <a:ext cx="5982676" cy="6667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effectLst/>
                <a:uLnTx/>
                <a:uFillTx/>
                <a:latin typeface="Avenir Book"/>
                <a:ea typeface="+mn-ea"/>
                <a:cs typeface="Avenir Book"/>
              </a:rPr>
              <a:t>Christian Service</a:t>
            </a:r>
            <a:r>
              <a:rPr kumimoji="0" lang="en-US" sz="3600" b="0" i="0" u="none" strike="noStrike" kern="1200" cap="none" spc="0" normalizeH="0" baseline="0" noProof="0" dirty="0">
                <a:ln>
                  <a:noFill/>
                </a:ln>
                <a:effectLst/>
                <a:uLnTx/>
                <a:uFillTx/>
                <a:latin typeface="Avenir Book"/>
                <a:ea typeface="+mn-ea"/>
                <a:cs typeface="Avenir Book"/>
              </a:rPr>
              <a:t>, p. 121</a:t>
            </a:r>
          </a:p>
        </p:txBody>
      </p:sp>
    </p:spTree>
    <p:extLst>
      <p:ext uri="{BB962C8B-B14F-4D97-AF65-F5344CB8AC3E}">
        <p14:creationId xmlns:p14="http://schemas.microsoft.com/office/powerpoint/2010/main" val="1580365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3D1BB219-996B-8A44-A084-669B657DF839}"/>
              </a:ext>
            </a:extLst>
          </p:cNvPr>
          <p:cNvPicPr>
            <a:picLocks noChangeAspect="1"/>
          </p:cNvPicPr>
          <p:nvPr/>
        </p:nvPicPr>
        <p:blipFill>
          <a:blip r:embed="rId4"/>
          <a:stretch>
            <a:fillRect/>
          </a:stretch>
        </p:blipFill>
        <p:spPr>
          <a:xfrm>
            <a:off x="2865912" y="323147"/>
            <a:ext cx="6431912" cy="6184531"/>
          </a:xfrm>
          <a:prstGeom prst="rect">
            <a:avLst/>
          </a:prstGeom>
        </p:spPr>
      </p:pic>
    </p:spTree>
    <p:extLst>
      <p:ext uri="{BB962C8B-B14F-4D97-AF65-F5344CB8AC3E}">
        <p14:creationId xmlns:p14="http://schemas.microsoft.com/office/powerpoint/2010/main" val="5925151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790" y="1129052"/>
            <a:ext cx="2120476" cy="2127332"/>
          </a:xfrm>
        </p:spPr>
        <p:txBody>
          <a:bodyPr/>
          <a:lstStyle/>
          <a:p>
            <a:r>
              <a:rPr lang="pt-BR" sz="4400" dirty="0">
                <a:latin typeface="Avenir Book" panose="02000503020000020003" pitchFamily="2" charset="0"/>
              </a:rPr>
              <a:t>GC SSPM</a:t>
            </a:r>
            <a:br>
              <a:rPr lang="pt-BR" sz="4000" dirty="0">
                <a:latin typeface="Avenir Book" panose="02000503020000020003" pitchFamily="2" charset="0"/>
              </a:rPr>
            </a:br>
            <a:br>
              <a:rPr lang="pt-BR" sz="4000" dirty="0">
                <a:latin typeface="Avenir Book" panose="02000503020000020003" pitchFamily="2" charset="0"/>
              </a:rPr>
            </a:br>
            <a:r>
              <a:rPr lang="pt-BR" sz="4000" dirty="0" err="1">
                <a:latin typeface="Avenir Book" panose="02000503020000020003" pitchFamily="2" charset="0"/>
              </a:rPr>
              <a:t>Our</a:t>
            </a:r>
            <a:r>
              <a:rPr lang="pt-BR" sz="4000" dirty="0">
                <a:latin typeface="Avenir Book" panose="02000503020000020003" pitchFamily="2" charset="0"/>
              </a:rPr>
              <a:t> </a:t>
            </a:r>
            <a:r>
              <a:rPr lang="pt-BR" sz="4000" dirty="0" err="1">
                <a:latin typeface="Avenir Book" panose="02000503020000020003" pitchFamily="2" charset="0"/>
              </a:rPr>
              <a:t>Goal</a:t>
            </a:r>
            <a:endParaRPr lang="pt-BR" sz="4000" dirty="0">
              <a:latin typeface="Avenir Book" panose="02000503020000020003" pitchFamily="2" charset="0"/>
            </a:endParaRPr>
          </a:p>
        </p:txBody>
      </p:sp>
      <p:pic>
        <p:nvPicPr>
          <p:cNvPr id="5" name="Content Placeholder 4">
            <a:extLst>
              <a:ext uri="{FF2B5EF4-FFF2-40B4-BE49-F238E27FC236}">
                <a16:creationId xmlns:a16="http://schemas.microsoft.com/office/drawing/2014/main" id="{AD2DEAC0-590C-894E-A222-CA77CB03945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232787" y="2448231"/>
            <a:ext cx="6870213" cy="1288165"/>
          </a:xfr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7587" y="6032167"/>
            <a:ext cx="1174921" cy="46157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06382" y="5952519"/>
            <a:ext cx="662884" cy="662884"/>
          </a:xfrm>
          <a:prstGeom prst="rect">
            <a:avLst/>
          </a:prstGeom>
        </p:spPr>
      </p:pic>
    </p:spTree>
    <p:extLst>
      <p:ext uri="{BB962C8B-B14F-4D97-AF65-F5344CB8AC3E}">
        <p14:creationId xmlns:p14="http://schemas.microsoft.com/office/powerpoint/2010/main" val="25295411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93766" y="905069"/>
            <a:ext cx="2576945" cy="5085184"/>
          </a:xfrm>
        </p:spPr>
        <p:txBody>
          <a:bodyPr>
            <a:normAutofit/>
          </a:bodyPr>
          <a:lstStyle/>
          <a:p>
            <a:r>
              <a:rPr lang="pt-BR" sz="4800" b="1" dirty="0">
                <a:latin typeface="Avenir Book" panose="02000503020000020003" pitchFamily="2" charset="0"/>
              </a:rPr>
              <a:t>GC SSPM</a:t>
            </a:r>
          </a:p>
          <a:p>
            <a:endParaRPr lang="pt-BR" sz="4000" b="1" dirty="0">
              <a:latin typeface="Avenir Book" panose="02000503020000020003" pitchFamily="2" charset="0"/>
            </a:endParaRPr>
          </a:p>
          <a:p>
            <a:r>
              <a:rPr lang="pt-BR" sz="4000" b="1" dirty="0">
                <a:latin typeface="Avenir Book" panose="02000503020000020003" pitchFamily="2" charset="0"/>
              </a:rPr>
              <a:t>New </a:t>
            </a:r>
            <a:r>
              <a:rPr lang="pt-BR" sz="4000" b="1" dirty="0" err="1">
                <a:latin typeface="Avenir Book" panose="02000503020000020003" pitchFamily="2" charset="0"/>
              </a:rPr>
              <a:t>Strategic</a:t>
            </a:r>
            <a:r>
              <a:rPr lang="pt-BR" sz="4000" b="1" dirty="0">
                <a:latin typeface="Avenir Book" panose="02000503020000020003" pitchFamily="2" charset="0"/>
              </a:rPr>
              <a:t> </a:t>
            </a:r>
            <a:r>
              <a:rPr lang="pt-BR" sz="4000" b="1" dirty="0" err="1">
                <a:latin typeface="Avenir Book" panose="02000503020000020003" pitchFamily="2" charset="0"/>
              </a:rPr>
              <a:t>Resources</a:t>
            </a:r>
            <a:r>
              <a:rPr lang="pt-BR" sz="4000" b="1" dirty="0">
                <a:latin typeface="Avenir Book" panose="02000503020000020003" pitchFamily="2" charset="0"/>
              </a:rPr>
              <a:t> </a:t>
            </a:r>
            <a:endParaRPr lang="pt-BR" sz="2800" b="1" dirty="0">
              <a:latin typeface="Avenir Book" panose="02000503020000020003" pitchFamily="2"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8156" y="690465"/>
            <a:ext cx="657568" cy="65756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7402" y="722335"/>
            <a:ext cx="1216891" cy="516113"/>
          </a:xfrm>
          <a:prstGeom prst="rect">
            <a:avLst/>
          </a:prstGeom>
        </p:spPr>
      </p:pic>
    </p:spTree>
    <p:extLst>
      <p:ext uri="{BB962C8B-B14F-4D97-AF65-F5344CB8AC3E}">
        <p14:creationId xmlns:p14="http://schemas.microsoft.com/office/powerpoint/2010/main" val="2607483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D4D67"/>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48F5A18-6BD7-3543-BF7B-88267960E949}"/>
              </a:ext>
            </a:extLst>
          </p:cNvPr>
          <p:cNvPicPr>
            <a:picLocks noChangeAspect="1"/>
          </p:cNvPicPr>
          <p:nvPr/>
        </p:nvPicPr>
        <p:blipFill>
          <a:blip r:embed="rId2"/>
          <a:srcRect/>
          <a:stretch/>
        </p:blipFill>
        <p:spPr>
          <a:xfrm>
            <a:off x="5315003" y="-103069"/>
            <a:ext cx="6704661" cy="6127351"/>
          </a:xfrm>
          <a:prstGeom prst="rect">
            <a:avLst/>
          </a:prstGeom>
        </p:spPr>
      </p:pic>
      <p:sp>
        <p:nvSpPr>
          <p:cNvPr id="19" name="Freeform: Shape 18">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DAD20-BC72-7A40-A362-B78CBB02F5C3}"/>
              </a:ext>
            </a:extLst>
          </p:cNvPr>
          <p:cNvSpPr>
            <a:spLocks noGrp="1"/>
          </p:cNvSpPr>
          <p:nvPr>
            <p:ph type="ctrTitle"/>
          </p:nvPr>
        </p:nvSpPr>
        <p:spPr>
          <a:xfrm>
            <a:off x="507999" y="512496"/>
            <a:ext cx="4945438" cy="1664643"/>
          </a:xfrm>
        </p:spPr>
        <p:txBody>
          <a:bodyPr anchor="b">
            <a:normAutofit/>
          </a:bodyPr>
          <a:lstStyle/>
          <a:p>
            <a:pPr algn="l"/>
            <a:r>
              <a:rPr lang="en-US" sz="5400" b="1" dirty="0">
                <a:latin typeface="Avenir Book" panose="02000503020000020003" pitchFamily="2" charset="0"/>
              </a:rPr>
              <a:t>Discipleship Handbook:</a:t>
            </a:r>
          </a:p>
        </p:txBody>
      </p:sp>
      <p:sp>
        <p:nvSpPr>
          <p:cNvPr id="7" name="Title 1">
            <a:extLst>
              <a:ext uri="{FF2B5EF4-FFF2-40B4-BE49-F238E27FC236}">
                <a16:creationId xmlns:a16="http://schemas.microsoft.com/office/drawing/2014/main" id="{F32A76EF-2AF7-824B-9C8A-F9A371990D6F}"/>
              </a:ext>
            </a:extLst>
          </p:cNvPr>
          <p:cNvSpPr txBox="1">
            <a:spLocks/>
          </p:cNvSpPr>
          <p:nvPr/>
        </p:nvSpPr>
        <p:spPr>
          <a:xfrm>
            <a:off x="504172" y="2341459"/>
            <a:ext cx="4945438" cy="1533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 Resource for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Seventh-day Adventist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Church Members</a:t>
            </a:r>
          </a:p>
        </p:txBody>
      </p:sp>
      <p:pic>
        <p:nvPicPr>
          <p:cNvPr id="8" name="Picture 7">
            <a:extLst>
              <a:ext uri="{FF2B5EF4-FFF2-40B4-BE49-F238E27FC236}">
                <a16:creationId xmlns:a16="http://schemas.microsoft.com/office/drawing/2014/main" id="{EC73CDE6-78FF-CC4D-9E32-1E9ACCE14636}"/>
              </a:ext>
            </a:extLst>
          </p:cNvPr>
          <p:cNvPicPr>
            <a:picLocks noChangeAspect="1"/>
          </p:cNvPicPr>
          <p:nvPr/>
        </p:nvPicPr>
        <p:blipFill>
          <a:blip r:embed="rId3"/>
          <a:srcRect/>
          <a:stretch/>
        </p:blipFill>
        <p:spPr>
          <a:xfrm>
            <a:off x="5125901" y="4689742"/>
            <a:ext cx="1655762" cy="1655762"/>
          </a:xfrm>
          <a:prstGeom prst="rect">
            <a:avLst/>
          </a:prstGeom>
        </p:spPr>
      </p:pic>
    </p:spTree>
    <p:extLst>
      <p:ext uri="{BB962C8B-B14F-4D97-AF65-F5344CB8AC3E}">
        <p14:creationId xmlns:p14="http://schemas.microsoft.com/office/powerpoint/2010/main" val="1314766601"/>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46762" y="1699380"/>
            <a:ext cx="6282266" cy="4693593"/>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1800"/>
              </a:spcAft>
              <a:buClrTx/>
              <a:buSzTx/>
              <a:buFont typeface="Wingdings" pitchFamily="2" charset="2"/>
              <a:buChar char="Ø"/>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 book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to be used </a:t>
            </a: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in discipleship rather than a book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about</a:t>
            </a: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discipleship</a:t>
            </a:r>
          </a:p>
          <a:p>
            <a:pPr marL="742950" marR="0" lvl="0" indent="-74295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Practice, not Theory</a:t>
            </a:r>
          </a:p>
          <a:p>
            <a:pPr marL="742950" marR="0" lvl="0" indent="-7429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7"/>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7"/>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06799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7" y="1988138"/>
            <a:ext cx="6282266" cy="2062103"/>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Pair newly baptized or less experienced members with those of more experience (mentors)</a:t>
            </a:r>
          </a:p>
        </p:txBody>
      </p:sp>
      <p:sp>
        <p:nvSpPr>
          <p:cNvPr id="5" name="TextBox 4">
            <a:extLst>
              <a:ext uri="{FF2B5EF4-FFF2-40B4-BE49-F238E27FC236}">
                <a16:creationId xmlns:a16="http://schemas.microsoft.com/office/drawing/2014/main" id="{BFE579CB-59A4-6E4E-BC96-A84D3F882FA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34815557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7" y="1988138"/>
            <a:ext cx="6282266" cy="1077218"/>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Meet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weekly</a:t>
            </a: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to review one chapter together</a:t>
            </a:r>
            <a:endPar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FE579CB-59A4-6E4E-BC96-A84D3F882FA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29541452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7" y="1988138"/>
            <a:ext cx="6282266" cy="3108543"/>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3"/>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Mentors follow weekly outlines (in Appendix A) that recommend various activities to integrate new members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FE579CB-59A4-6E4E-BC96-A84D3F882FA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3868859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524000" y="0"/>
            <a:ext cx="9144000" cy="6858000"/>
          </a:xfrm>
          <a:prstGeom prst="rect">
            <a:avLst/>
          </a:prstGeom>
        </p:spPr>
      </p:pic>
      <p:pic>
        <p:nvPicPr>
          <p:cNvPr id="3" name="Picture 2" descr="funn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984" y="1443283"/>
            <a:ext cx="3905443" cy="3905443"/>
          </a:xfrm>
          <a:prstGeom prst="rect">
            <a:avLst/>
          </a:prstGeom>
        </p:spPr>
      </p:pic>
      <p:cxnSp>
        <p:nvCxnSpPr>
          <p:cNvPr id="20" name="Straight Connector 19"/>
          <p:cNvCxnSpPr/>
          <p:nvPr/>
        </p:nvCxnSpPr>
        <p:spPr>
          <a:xfrm>
            <a:off x="5790151" y="3944973"/>
            <a:ext cx="338631" cy="0"/>
          </a:xfrm>
          <a:prstGeom prst="line">
            <a:avLst/>
          </a:prstGeom>
          <a:ln w="127000">
            <a:solidFill>
              <a:srgbClr val="CE110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28762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7" y="1988138"/>
            <a:ext cx="6282266" cy="3108543"/>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4"/>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In week two, new member begins reading plan (in Appendix B—</a:t>
            </a:r>
            <a:r>
              <a:rPr kumimoji="0" lang="en-US" sz="32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provide access to SOP books)</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4"/>
              <a:tabLst/>
              <a:defRPr/>
            </a:pPr>
            <a:endPar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FE579CB-59A4-6E4E-BC96-A84D3F882FA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42183163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7" y="1988138"/>
            <a:ext cx="6282266" cy="4339650"/>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Pastor or d</a:t>
            </a:r>
            <a:r>
              <a:rPr kumimoji="0" lang="en-US" sz="32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iscipleship</a:t>
            </a: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ministry leader meets or talks to mentors at least monthly to provide support and accountability</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5"/>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5"/>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FE579CB-59A4-6E4E-BC96-A84D3F882FA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2607498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7" y="1988138"/>
            <a:ext cx="6282266" cy="3108543"/>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D</a:t>
            </a:r>
            <a:r>
              <a:rPr kumimoji="0" lang="en-US" sz="32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iscipleship</a:t>
            </a:r>
            <a:endPar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930275" marR="0" lvl="0" indent="-930275"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Bible</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Spirit of Prophecy</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Prayer</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Char</a:t>
            </a:r>
            <a:r>
              <a:rPr kumimoji="0" lang="en-US" sz="32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acter</a:t>
            </a:r>
            <a:endPar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FE579CB-59A4-6E4E-BC96-A84D3F882FA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30527545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7" y="1853668"/>
            <a:ext cx="6282266" cy="4216539"/>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Family Worship</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Identity and Mission of Remnant Church</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Witnessing</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Church Attendance</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Church Ordinances</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6"/>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FE579CB-59A4-6E4E-BC96-A84D3F882FA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13764293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6" y="1988138"/>
            <a:ext cx="6493555" cy="3724096"/>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Church Organization</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Adventist History</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Adventist Ministries</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Christian Lifestyle</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Sabbath Observance</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11"/>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FE579CB-59A4-6E4E-BC96-A84D3F882FA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33023743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6" y="1988138"/>
            <a:ext cx="6493555" cy="3724096"/>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Reverence</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Stewardship</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Health</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Modesty</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Entertainment</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16"/>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FE579CB-59A4-6E4E-BC96-A84D3F882FA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25040151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6" y="1853668"/>
            <a:ext cx="6493555" cy="4216539"/>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Marriage and Family</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Evangelism Cycle</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Prepare the Soil</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Planting the Seed</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Cultivating Interest</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Harvest and Preserve</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21"/>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FE579CB-59A4-6E4E-BC96-A84D3F882FA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3370611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6" y="1988138"/>
            <a:ext cx="6493555" cy="3939540"/>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	The Discipleship Plan with Weekly Meeting Outlines for Mentors</a:t>
            </a:r>
          </a:p>
          <a:p>
            <a:pPr marL="930275" marR="0" lvl="0" indent="-930275" algn="l" defTabSz="4572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B.	Bible and SOP Reading Plan</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26"/>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FE579CB-59A4-6E4E-BC96-A84D3F882FA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1418730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D4D67"/>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DAD20-BC72-7A40-A362-B78CBB02F5C3}"/>
              </a:ext>
            </a:extLst>
          </p:cNvPr>
          <p:cNvSpPr>
            <a:spLocks noGrp="1"/>
          </p:cNvSpPr>
          <p:nvPr>
            <p:ph type="ctrTitle"/>
          </p:nvPr>
        </p:nvSpPr>
        <p:spPr>
          <a:xfrm>
            <a:off x="507999" y="512496"/>
            <a:ext cx="4945438" cy="1664643"/>
          </a:xfrm>
        </p:spPr>
        <p:txBody>
          <a:bodyPr anchor="b">
            <a:normAutofit/>
          </a:bodyPr>
          <a:lstStyle/>
          <a:p>
            <a:pPr algn="l"/>
            <a:r>
              <a:rPr lang="en-US" sz="5400" b="1" dirty="0">
                <a:latin typeface="Avenir Book" panose="02000503020000020003" pitchFamily="2" charset="0"/>
              </a:rPr>
              <a:t>Fundamentals of Faith:</a:t>
            </a:r>
          </a:p>
        </p:txBody>
      </p:sp>
      <p:pic>
        <p:nvPicPr>
          <p:cNvPr id="7" name="Picture 6">
            <a:extLst>
              <a:ext uri="{FF2B5EF4-FFF2-40B4-BE49-F238E27FC236}">
                <a16:creationId xmlns:a16="http://schemas.microsoft.com/office/drawing/2014/main" id="{5B66A33B-D799-5249-A724-34318D557CC2}"/>
              </a:ext>
            </a:extLst>
          </p:cNvPr>
          <p:cNvPicPr>
            <a:picLocks noChangeAspect="1"/>
          </p:cNvPicPr>
          <p:nvPr/>
        </p:nvPicPr>
        <p:blipFill>
          <a:blip r:embed="rId2"/>
          <a:srcRect/>
          <a:stretch/>
        </p:blipFill>
        <p:spPr>
          <a:xfrm>
            <a:off x="5073655" y="-362995"/>
            <a:ext cx="6785158" cy="6200918"/>
          </a:xfrm>
          <a:prstGeom prst="rect">
            <a:avLst/>
          </a:prstGeom>
        </p:spPr>
      </p:pic>
      <p:sp>
        <p:nvSpPr>
          <p:cNvPr id="8" name="Title 1">
            <a:extLst>
              <a:ext uri="{FF2B5EF4-FFF2-40B4-BE49-F238E27FC236}">
                <a16:creationId xmlns:a16="http://schemas.microsoft.com/office/drawing/2014/main" id="{14F4BD0A-1CD4-1B49-BFB3-F206505D96FE}"/>
              </a:ext>
            </a:extLst>
          </p:cNvPr>
          <p:cNvSpPr txBox="1">
            <a:spLocks/>
          </p:cNvSpPr>
          <p:nvPr/>
        </p:nvSpPr>
        <p:spPr>
          <a:xfrm>
            <a:off x="504172" y="2341459"/>
            <a:ext cx="4945438" cy="1533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 Summary of</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Essential Bible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Doctrines</a:t>
            </a:r>
          </a:p>
        </p:txBody>
      </p:sp>
      <p:pic>
        <p:nvPicPr>
          <p:cNvPr id="9" name="Picture 8">
            <a:extLst>
              <a:ext uri="{FF2B5EF4-FFF2-40B4-BE49-F238E27FC236}">
                <a16:creationId xmlns:a16="http://schemas.microsoft.com/office/drawing/2014/main" id="{85FFC14E-4B8E-FB4D-8CE0-A5CE6CBFE1C3}"/>
              </a:ext>
            </a:extLst>
          </p:cNvPr>
          <p:cNvPicPr>
            <a:picLocks noChangeAspect="1"/>
          </p:cNvPicPr>
          <p:nvPr/>
        </p:nvPicPr>
        <p:blipFill>
          <a:blip r:embed="rId3"/>
          <a:srcRect/>
          <a:stretch/>
        </p:blipFill>
        <p:spPr>
          <a:xfrm>
            <a:off x="5168333" y="5187581"/>
            <a:ext cx="1168386" cy="1168386"/>
          </a:xfrm>
          <a:prstGeom prst="rect">
            <a:avLst/>
          </a:prstGeom>
        </p:spPr>
      </p:pic>
    </p:spTree>
    <p:extLst>
      <p:ext uri="{BB962C8B-B14F-4D97-AF65-F5344CB8AC3E}">
        <p14:creationId xmlns:p14="http://schemas.microsoft.com/office/powerpoint/2010/main" val="4086758142"/>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40"/>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5503345" y="1248581"/>
            <a:ext cx="5350922"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Fundamentals of Faith: </a:t>
            </a:r>
            <a:r>
              <a:rPr kumimoji="0" lang="en-US" sz="5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Baptism &amp; POF Preparation</a:t>
            </a:r>
          </a:p>
        </p:txBody>
      </p:sp>
    </p:spTree>
    <p:extLst>
      <p:ext uri="{BB962C8B-B14F-4D97-AF65-F5344CB8AC3E}">
        <p14:creationId xmlns:p14="http://schemas.microsoft.com/office/powerpoint/2010/main" val="2780154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1524000" y="0"/>
            <a:ext cx="9144000" cy="6858000"/>
          </a:xfrm>
          <a:prstGeom prst="rect">
            <a:avLst/>
          </a:prstGeom>
        </p:spPr>
      </p:pic>
      <p:pic>
        <p:nvPicPr>
          <p:cNvPr id="3" name="Picture 2" descr="funn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984" y="1443283"/>
            <a:ext cx="3905443" cy="3905443"/>
          </a:xfrm>
          <a:prstGeom prst="rect">
            <a:avLst/>
          </a:prstGeom>
        </p:spPr>
      </p:pic>
      <p:cxnSp>
        <p:nvCxnSpPr>
          <p:cNvPr id="5" name="Straight Arrow Connector 4"/>
          <p:cNvCxnSpPr/>
          <p:nvPr/>
        </p:nvCxnSpPr>
        <p:spPr>
          <a:xfrm flipH="1">
            <a:off x="7008067" y="862868"/>
            <a:ext cx="1029360" cy="1330923"/>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931601" y="497424"/>
            <a:ext cx="1077463" cy="461665"/>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VBS</a:t>
            </a:r>
          </a:p>
        </p:txBody>
      </p:sp>
      <p:cxnSp>
        <p:nvCxnSpPr>
          <p:cNvPr id="7" name="Straight Arrow Connector 6"/>
          <p:cNvCxnSpPr/>
          <p:nvPr/>
        </p:nvCxnSpPr>
        <p:spPr>
          <a:xfrm>
            <a:off x="3554413" y="942946"/>
            <a:ext cx="1229864" cy="1250845"/>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361515" y="287194"/>
            <a:ext cx="1673915" cy="830997"/>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Cooking School</a:t>
            </a:r>
          </a:p>
        </p:txBody>
      </p:sp>
      <p:cxnSp>
        <p:nvCxnSpPr>
          <p:cNvPr id="9" name="Straight Arrow Connector 8"/>
          <p:cNvCxnSpPr/>
          <p:nvPr/>
        </p:nvCxnSpPr>
        <p:spPr>
          <a:xfrm>
            <a:off x="4574156" y="862868"/>
            <a:ext cx="788856" cy="1196216"/>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43022" y="54716"/>
            <a:ext cx="1305305" cy="1200329"/>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Church Social</a:t>
            </a:r>
          </a:p>
          <a:p>
            <a:pPr defTabSz="457189">
              <a:defRPr/>
            </a:pPr>
            <a:endParaRPr lang="en-US" sz="2400" b="1" dirty="0">
              <a:solidFill>
                <a:srgbClr val="FFFFFF"/>
              </a:solidFill>
              <a:latin typeface="Calibri"/>
            </a:endParaRPr>
          </a:p>
        </p:txBody>
      </p:sp>
      <p:cxnSp>
        <p:nvCxnSpPr>
          <p:cNvPr id="11" name="Straight Arrow Connector 10"/>
          <p:cNvCxnSpPr/>
          <p:nvPr/>
        </p:nvCxnSpPr>
        <p:spPr>
          <a:xfrm flipH="1">
            <a:off x="6440476" y="827897"/>
            <a:ext cx="808096" cy="1231188"/>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440475" y="-3100"/>
            <a:ext cx="2087583" cy="830997"/>
          </a:xfrm>
          <a:prstGeom prst="rect">
            <a:avLst/>
          </a:prstGeom>
          <a:noFill/>
        </p:spPr>
        <p:txBody>
          <a:bodyPr wrap="square" rtlCol="0">
            <a:spAutoFit/>
          </a:bodyPr>
          <a:lstStyle/>
          <a:p>
            <a:pPr defTabSz="457189">
              <a:defRPr/>
            </a:pPr>
            <a:r>
              <a:rPr lang="en-US" sz="2400" b="1" dirty="0">
                <a:solidFill>
                  <a:srgbClr val="FFFFFF"/>
                </a:solidFill>
                <a:latin typeface="Garamond"/>
                <a:cs typeface="Garamond"/>
              </a:rPr>
              <a:t>Community   Service</a:t>
            </a:r>
          </a:p>
        </p:txBody>
      </p:sp>
      <p:cxnSp>
        <p:nvCxnSpPr>
          <p:cNvPr id="13" name="Straight Arrow Connector 12"/>
          <p:cNvCxnSpPr/>
          <p:nvPr/>
        </p:nvCxnSpPr>
        <p:spPr>
          <a:xfrm>
            <a:off x="5790149" y="1193617"/>
            <a:ext cx="183987" cy="865467"/>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35622" y="364673"/>
            <a:ext cx="1639999" cy="461665"/>
          </a:xfrm>
          <a:prstGeom prst="rect">
            <a:avLst/>
          </a:prstGeom>
          <a:noFill/>
        </p:spPr>
        <p:txBody>
          <a:bodyPr wrap="square" rtlCol="0">
            <a:spAutoFit/>
          </a:bodyPr>
          <a:lstStyle/>
          <a:p>
            <a:pPr defTabSz="457189">
              <a:defRPr/>
            </a:pPr>
            <a:r>
              <a:rPr lang="en-US" sz="2400" b="1" dirty="0">
                <a:solidFill>
                  <a:srgbClr val="FFFFFF"/>
                </a:solidFill>
                <a:latin typeface="Calibri"/>
              </a:rPr>
              <a:t> </a:t>
            </a:r>
            <a:r>
              <a:rPr lang="en-US" sz="2400" b="1" dirty="0">
                <a:solidFill>
                  <a:srgbClr val="FFFFFF"/>
                </a:solidFill>
                <a:latin typeface="Garamond"/>
                <a:cs typeface="Garamond"/>
              </a:rPr>
              <a:t>Concert</a:t>
            </a:r>
          </a:p>
        </p:txBody>
      </p:sp>
      <p:cxnSp>
        <p:nvCxnSpPr>
          <p:cNvPr id="20" name="Straight Connector 19"/>
          <p:cNvCxnSpPr/>
          <p:nvPr/>
        </p:nvCxnSpPr>
        <p:spPr>
          <a:xfrm>
            <a:off x="5790151" y="3944973"/>
            <a:ext cx="338631" cy="0"/>
          </a:xfrm>
          <a:prstGeom prst="line">
            <a:avLst/>
          </a:prstGeom>
          <a:ln w="127000">
            <a:solidFill>
              <a:srgbClr val="CE110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2136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40"/>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5503345" y="1557862"/>
            <a:ext cx="474133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Covers all 28 fundamental beliefs</a:t>
            </a:r>
          </a:p>
        </p:txBody>
      </p:sp>
    </p:spTree>
    <p:extLst>
      <p:ext uri="{BB962C8B-B14F-4D97-AF65-F5344CB8AC3E}">
        <p14:creationId xmlns:p14="http://schemas.microsoft.com/office/powerpoint/2010/main" val="6589233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40"/>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5503345" y="1557862"/>
            <a:ext cx="4927600"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Includes “My Commitment” points for decisions</a:t>
            </a:r>
          </a:p>
        </p:txBody>
      </p:sp>
    </p:spTree>
    <p:extLst>
      <p:ext uri="{BB962C8B-B14F-4D97-AF65-F5344CB8AC3E}">
        <p14:creationId xmlns:p14="http://schemas.microsoft.com/office/powerpoint/2010/main" val="14027972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6" cy="5933440"/>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5334014" y="1557862"/>
            <a:ext cx="6045189"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Church members can prepare candidates for baptism</a:t>
            </a:r>
          </a:p>
        </p:txBody>
      </p:sp>
    </p:spTree>
    <p:extLst>
      <p:ext uri="{BB962C8B-B14F-4D97-AF65-F5344CB8AC3E}">
        <p14:creationId xmlns:p14="http://schemas.microsoft.com/office/powerpoint/2010/main" val="15889091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D4D67"/>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DAD20-BC72-7A40-A362-B78CBB02F5C3}"/>
              </a:ext>
            </a:extLst>
          </p:cNvPr>
          <p:cNvSpPr>
            <a:spLocks noGrp="1"/>
          </p:cNvSpPr>
          <p:nvPr>
            <p:ph type="ctrTitle"/>
          </p:nvPr>
        </p:nvSpPr>
        <p:spPr>
          <a:xfrm>
            <a:off x="507999" y="512496"/>
            <a:ext cx="4945438" cy="1664643"/>
          </a:xfrm>
        </p:spPr>
        <p:txBody>
          <a:bodyPr anchor="b">
            <a:normAutofit/>
          </a:bodyPr>
          <a:lstStyle/>
          <a:p>
            <a:pPr algn="l"/>
            <a:r>
              <a:rPr lang="en-US" sz="5400" b="1" dirty="0">
                <a:latin typeface="Avenir Book" panose="02000503020000020003" pitchFamily="2" charset="0"/>
              </a:rPr>
              <a:t>Spread the</a:t>
            </a:r>
            <a:br>
              <a:rPr lang="en-US" sz="5400" b="1" dirty="0">
                <a:latin typeface="Avenir Book" panose="02000503020000020003" pitchFamily="2" charset="0"/>
              </a:rPr>
            </a:br>
            <a:r>
              <a:rPr lang="en-US" sz="5400" b="1" dirty="0">
                <a:latin typeface="Avenir Book" panose="02000503020000020003" pitchFamily="2" charset="0"/>
              </a:rPr>
              <a:t>Word:</a:t>
            </a:r>
          </a:p>
        </p:txBody>
      </p:sp>
      <p:pic>
        <p:nvPicPr>
          <p:cNvPr id="7" name="Picture 6">
            <a:extLst>
              <a:ext uri="{FF2B5EF4-FFF2-40B4-BE49-F238E27FC236}">
                <a16:creationId xmlns:a16="http://schemas.microsoft.com/office/drawing/2014/main" id="{D5846F40-36D1-8345-8C84-E90217350F4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40373" y="-478"/>
            <a:ext cx="6815718" cy="6227813"/>
          </a:xfrm>
          <a:prstGeom prst="rect">
            <a:avLst/>
          </a:prstGeom>
        </p:spPr>
      </p:pic>
      <p:sp>
        <p:nvSpPr>
          <p:cNvPr id="8" name="Title 1">
            <a:extLst>
              <a:ext uri="{FF2B5EF4-FFF2-40B4-BE49-F238E27FC236}">
                <a16:creationId xmlns:a16="http://schemas.microsoft.com/office/drawing/2014/main" id="{09DF3C01-2C96-E042-9D69-E786E462F953}"/>
              </a:ext>
            </a:extLst>
          </p:cNvPr>
          <p:cNvSpPr txBox="1">
            <a:spLocks/>
          </p:cNvSpPr>
          <p:nvPr/>
        </p:nvSpPr>
        <p:spPr>
          <a:xfrm>
            <a:off x="504172" y="2192476"/>
            <a:ext cx="4945438" cy="31900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 Guide to Personal</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Witnessing Through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Conversation,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Literature, Media,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and Other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Seed-Sowing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Activities</a:t>
            </a:r>
          </a:p>
        </p:txBody>
      </p:sp>
      <p:pic>
        <p:nvPicPr>
          <p:cNvPr id="9" name="Picture 8">
            <a:extLst>
              <a:ext uri="{FF2B5EF4-FFF2-40B4-BE49-F238E27FC236}">
                <a16:creationId xmlns:a16="http://schemas.microsoft.com/office/drawing/2014/main" id="{14E91FE0-73ED-0D42-8FC6-812F691E5631}"/>
              </a:ext>
            </a:extLst>
          </p:cNvPr>
          <p:cNvPicPr>
            <a:picLocks noChangeAspect="1"/>
          </p:cNvPicPr>
          <p:nvPr/>
        </p:nvPicPr>
        <p:blipFill>
          <a:blip r:embed="rId3"/>
          <a:srcRect/>
          <a:stretch/>
        </p:blipFill>
        <p:spPr>
          <a:xfrm>
            <a:off x="4840374" y="5069541"/>
            <a:ext cx="1275963" cy="1275963"/>
          </a:xfrm>
          <a:prstGeom prst="rect">
            <a:avLst/>
          </a:prstGeom>
        </p:spPr>
      </p:pic>
    </p:spTree>
    <p:extLst>
      <p:ext uri="{BB962C8B-B14F-4D97-AF65-F5344CB8AC3E}">
        <p14:creationId xmlns:p14="http://schemas.microsoft.com/office/powerpoint/2010/main" val="3882852227"/>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5"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773707" y="939272"/>
            <a:ext cx="6279776" cy="4708981"/>
          </a:xfrm>
          <a:prstGeom prst="rect">
            <a:avLst/>
          </a:prstGeom>
          <a:noFill/>
        </p:spPr>
        <p:txBody>
          <a:bodyPr wrap="square" rtlCol="0">
            <a:spAutoFit/>
          </a:bodyPr>
          <a:lstStyle/>
          <a:p>
            <a:pPr marL="641350" marR="0" lvl="0" indent="-641350" algn="l" defTabSz="457200" rtl="0" eaLnBrk="1" fontAlgn="auto" latinLnBrk="0" hangingPunct="1">
              <a:lnSpc>
                <a:spcPct val="100000"/>
              </a:lnSpc>
              <a:spcBef>
                <a:spcPts val="0"/>
              </a:spcBef>
              <a:spcAft>
                <a:spcPts val="0"/>
              </a:spcAft>
              <a:buClrTx/>
              <a:buSzTx/>
              <a:buFont typeface="+mj-lt"/>
              <a:buAutoNum type="arabicPeriod"/>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Power for Witnessing</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defRPr/>
            </a:pPr>
            <a:r>
              <a:rPr lang="en-US" sz="3000" dirty="0">
                <a:solidFill>
                  <a:prstClr val="black">
                    <a:lumMod val="75000"/>
                    <a:lumOff val="25000"/>
                  </a:prstClr>
                </a:solidFill>
                <a:latin typeface="Century Gothic" panose="020B0502020202020204" pitchFamily="34" charset="0"/>
              </a:rPr>
              <a:t>Christlike Character</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Taking the Initiative</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defRPr/>
            </a:pPr>
            <a:r>
              <a:rPr lang="en-US" sz="3000" dirty="0">
                <a:solidFill>
                  <a:prstClr val="black">
                    <a:lumMod val="75000"/>
                    <a:lumOff val="25000"/>
                  </a:prstClr>
                </a:solidFill>
                <a:latin typeface="Century Gothic" panose="020B0502020202020204" pitchFamily="34" charset="0"/>
              </a:rPr>
              <a:t>Spiritual Conversations</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defRPr/>
            </a:pPr>
            <a:r>
              <a:rPr lang="en-US" sz="3000" dirty="0">
                <a:solidFill>
                  <a:prstClr val="black">
                    <a:lumMod val="75000"/>
                    <a:lumOff val="25000"/>
                  </a:prstClr>
                </a:solidFill>
                <a:latin typeface="Century Gothic" panose="020B0502020202020204" pitchFamily="34" charset="0"/>
              </a:rPr>
              <a:t>Sharing Your Testimony</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defRPr/>
            </a:pPr>
            <a:r>
              <a:rPr lang="en-US" sz="3000" dirty="0">
                <a:solidFill>
                  <a:prstClr val="black">
                    <a:lumMod val="75000"/>
                    <a:lumOff val="25000"/>
                  </a:prstClr>
                </a:solidFill>
                <a:latin typeface="Century Gothic" panose="020B0502020202020204" pitchFamily="34" charset="0"/>
              </a:rPr>
              <a:t>Giving Invitations</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defRPr/>
            </a:pPr>
            <a:r>
              <a:rPr lang="en-US" sz="3000" dirty="0">
                <a:solidFill>
                  <a:prstClr val="black">
                    <a:lumMod val="75000"/>
                    <a:lumOff val="25000"/>
                  </a:prstClr>
                </a:solidFill>
                <a:latin typeface="Century Gothic" panose="020B0502020202020204" pitchFamily="34" charset="0"/>
              </a:rPr>
              <a:t>Sharing literature</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defRPr/>
            </a:pPr>
            <a:r>
              <a:rPr lang="en-US" sz="3000" dirty="0">
                <a:solidFill>
                  <a:prstClr val="black">
                    <a:lumMod val="75000"/>
                    <a:lumOff val="25000"/>
                  </a:prstClr>
                </a:solidFill>
                <a:latin typeface="Century Gothic" panose="020B0502020202020204" pitchFamily="34" charset="0"/>
              </a:rPr>
              <a:t>Sharing Media</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defRPr/>
            </a:pPr>
            <a:r>
              <a:rPr lang="en-US" sz="3000" dirty="0">
                <a:solidFill>
                  <a:prstClr val="black">
                    <a:lumMod val="75000"/>
                    <a:lumOff val="25000"/>
                  </a:prstClr>
                </a:solidFill>
                <a:latin typeface="Century Gothic" panose="020B0502020202020204" pitchFamily="34" charset="0"/>
              </a:rPr>
              <a:t>Organizing Group </a:t>
            </a:r>
          </a:p>
          <a:p>
            <a:pPr marR="0" lvl="0" algn="l" defTabSz="457200" rtl="0" eaLnBrk="1" fontAlgn="auto" latinLnBrk="0" hangingPunct="1">
              <a:lnSpc>
                <a:spcPct val="100000"/>
              </a:lnSpc>
              <a:spcBef>
                <a:spcPts val="0"/>
              </a:spcBef>
              <a:spcAft>
                <a:spcPts val="0"/>
              </a:spcAft>
              <a:buClrTx/>
              <a:buSzTx/>
              <a:defRPr/>
            </a:pPr>
            <a:r>
              <a:rPr lang="en-US" sz="3000" dirty="0">
                <a:solidFill>
                  <a:prstClr val="black">
                    <a:lumMod val="75000"/>
                    <a:lumOff val="25000"/>
                  </a:prstClr>
                </a:solidFill>
                <a:latin typeface="Century Gothic" panose="020B0502020202020204" pitchFamily="34" charset="0"/>
              </a:rPr>
              <a:t>	  Outreach</a:t>
            </a:r>
          </a:p>
        </p:txBody>
      </p:sp>
    </p:spTree>
    <p:extLst>
      <p:ext uri="{BB962C8B-B14F-4D97-AF65-F5344CB8AC3E}">
        <p14:creationId xmlns:p14="http://schemas.microsoft.com/office/powerpoint/2010/main" val="3918150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D4D67"/>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DAD20-BC72-7A40-A362-B78CBB02F5C3}"/>
              </a:ext>
            </a:extLst>
          </p:cNvPr>
          <p:cNvSpPr>
            <a:spLocks noGrp="1"/>
          </p:cNvSpPr>
          <p:nvPr>
            <p:ph type="ctrTitle"/>
          </p:nvPr>
        </p:nvSpPr>
        <p:spPr>
          <a:xfrm>
            <a:off x="507999" y="512496"/>
            <a:ext cx="4945438" cy="1664643"/>
          </a:xfrm>
        </p:spPr>
        <p:txBody>
          <a:bodyPr anchor="b">
            <a:normAutofit/>
          </a:bodyPr>
          <a:lstStyle/>
          <a:p>
            <a:pPr algn="l"/>
            <a:r>
              <a:rPr lang="en-US" sz="5400" b="1" dirty="0">
                <a:latin typeface="Avenir Book" panose="02000503020000020003" pitchFamily="2" charset="0"/>
              </a:rPr>
              <a:t>Bible Study</a:t>
            </a:r>
            <a:br>
              <a:rPr lang="en-US" sz="5400" b="1" dirty="0">
                <a:latin typeface="Avenir Book" panose="02000503020000020003" pitchFamily="2" charset="0"/>
              </a:rPr>
            </a:br>
            <a:r>
              <a:rPr lang="en-US" sz="5400" b="1" dirty="0">
                <a:latin typeface="Avenir Book" panose="02000503020000020003" pitchFamily="2" charset="0"/>
              </a:rPr>
              <a:t>Handbook:</a:t>
            </a:r>
          </a:p>
        </p:txBody>
      </p:sp>
      <p:pic>
        <p:nvPicPr>
          <p:cNvPr id="7" name="Picture 6">
            <a:extLst>
              <a:ext uri="{FF2B5EF4-FFF2-40B4-BE49-F238E27FC236}">
                <a16:creationId xmlns:a16="http://schemas.microsoft.com/office/drawing/2014/main" id="{D5846F40-36D1-8345-8C84-E90217350F46}"/>
              </a:ext>
            </a:extLst>
          </p:cNvPr>
          <p:cNvPicPr>
            <a:picLocks noChangeAspect="1"/>
          </p:cNvPicPr>
          <p:nvPr/>
        </p:nvPicPr>
        <p:blipFill>
          <a:blip r:embed="rId2"/>
          <a:srcRect/>
          <a:stretch/>
        </p:blipFill>
        <p:spPr>
          <a:xfrm>
            <a:off x="5315002" y="-257317"/>
            <a:ext cx="6459353" cy="5891636"/>
          </a:xfrm>
          <a:prstGeom prst="rect">
            <a:avLst/>
          </a:prstGeom>
        </p:spPr>
      </p:pic>
      <p:sp>
        <p:nvSpPr>
          <p:cNvPr id="8" name="Title 1">
            <a:extLst>
              <a:ext uri="{FF2B5EF4-FFF2-40B4-BE49-F238E27FC236}">
                <a16:creationId xmlns:a16="http://schemas.microsoft.com/office/drawing/2014/main" id="{61FBE2AD-C82C-5943-AD34-69D1E6D1DC41}"/>
              </a:ext>
            </a:extLst>
          </p:cNvPr>
          <p:cNvSpPr txBox="1">
            <a:spLocks/>
          </p:cNvSpPr>
          <p:nvPr/>
        </p:nvSpPr>
        <p:spPr>
          <a:xfrm>
            <a:off x="504172" y="2249709"/>
            <a:ext cx="4945438" cy="24311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 Resource to Aid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Seventh-day Adventist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Church Members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in Giving Bible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Studies</a:t>
            </a:r>
          </a:p>
        </p:txBody>
      </p:sp>
      <p:pic>
        <p:nvPicPr>
          <p:cNvPr id="9" name="Picture 8">
            <a:extLst>
              <a:ext uri="{FF2B5EF4-FFF2-40B4-BE49-F238E27FC236}">
                <a16:creationId xmlns:a16="http://schemas.microsoft.com/office/drawing/2014/main" id="{4AA513CE-5E56-E84A-9703-E1EA1FE7C457}"/>
              </a:ext>
            </a:extLst>
          </p:cNvPr>
          <p:cNvPicPr>
            <a:picLocks noChangeAspect="1"/>
          </p:cNvPicPr>
          <p:nvPr/>
        </p:nvPicPr>
        <p:blipFill>
          <a:blip r:embed="rId3"/>
          <a:srcRect/>
          <a:stretch/>
        </p:blipFill>
        <p:spPr>
          <a:xfrm>
            <a:off x="5042882" y="5002987"/>
            <a:ext cx="1407803" cy="1407803"/>
          </a:xfrm>
          <a:prstGeom prst="rect">
            <a:avLst/>
          </a:prstGeom>
        </p:spPr>
      </p:pic>
      <p:sp>
        <p:nvSpPr>
          <p:cNvPr id="10" name="Title 1">
            <a:extLst>
              <a:ext uri="{FF2B5EF4-FFF2-40B4-BE49-F238E27FC236}">
                <a16:creationId xmlns:a16="http://schemas.microsoft.com/office/drawing/2014/main" id="{515F5BE8-2C65-4B41-AC3D-D4739591F038}"/>
              </a:ext>
            </a:extLst>
          </p:cNvPr>
          <p:cNvSpPr txBox="1">
            <a:spLocks/>
          </p:cNvSpPr>
          <p:nvPr/>
        </p:nvSpPr>
        <p:spPr>
          <a:xfrm>
            <a:off x="504172" y="4937701"/>
            <a:ext cx="4945438" cy="14078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u="none" strike="noStrike" kern="1200" cap="none" spc="0" normalizeH="0" baseline="0" noProof="0" dirty="0">
                <a:ln>
                  <a:noFill/>
                </a:ln>
                <a:solidFill>
                  <a:schemeClr val="accent6">
                    <a:lumMod val="40000"/>
                    <a:lumOff val="60000"/>
                  </a:schemeClr>
                </a:solidFill>
                <a:effectLst/>
                <a:uLnTx/>
                <a:uFillTx/>
                <a:latin typeface="Avenir Black" panose="02000503020000020003" pitchFamily="2" charset="0"/>
              </a:rPr>
              <a:t>COMING</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dirty="0">
                <a:solidFill>
                  <a:schemeClr val="accent6">
                    <a:lumMod val="40000"/>
                    <a:lumOff val="60000"/>
                  </a:schemeClr>
                </a:solidFill>
                <a:latin typeface="Avenir Black" panose="02000503020000020003" pitchFamily="2" charset="0"/>
              </a:rPr>
              <a:t>SOON!</a:t>
            </a:r>
            <a:endParaRPr kumimoji="0" lang="en-US" sz="4000" b="1" u="none" strike="noStrike" kern="1200" cap="none" spc="0" normalizeH="0" baseline="0" noProof="0" dirty="0">
              <a:ln>
                <a:noFill/>
              </a:ln>
              <a:solidFill>
                <a:schemeClr val="accent6">
                  <a:lumMod val="40000"/>
                  <a:lumOff val="60000"/>
                </a:schemeClr>
              </a:solidFill>
              <a:effectLst/>
              <a:uLnTx/>
              <a:uFillTx/>
              <a:latin typeface="Avenir Black" panose="02000503020000020003" pitchFamily="2" charset="0"/>
            </a:endParaRPr>
          </a:p>
        </p:txBody>
      </p:sp>
      <p:sp>
        <p:nvSpPr>
          <p:cNvPr id="11" name="Title 1">
            <a:extLst>
              <a:ext uri="{FF2B5EF4-FFF2-40B4-BE49-F238E27FC236}">
                <a16:creationId xmlns:a16="http://schemas.microsoft.com/office/drawing/2014/main" id="{297EE399-70C3-DC43-89E4-99CE03588A99}"/>
              </a:ext>
            </a:extLst>
          </p:cNvPr>
          <p:cNvSpPr txBox="1">
            <a:spLocks/>
          </p:cNvSpPr>
          <p:nvPr/>
        </p:nvSpPr>
        <p:spPr>
          <a:xfrm>
            <a:off x="10166457" y="512496"/>
            <a:ext cx="2133602" cy="10434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u="none" strike="noStrike" kern="1200" cap="none" spc="0" normalizeH="0" baseline="0" noProof="0" dirty="0">
                <a:ln>
                  <a:noFill/>
                </a:ln>
                <a:solidFill>
                  <a:schemeClr val="accent6">
                    <a:lumMod val="50000"/>
                  </a:schemeClr>
                </a:solidFill>
                <a:effectLst/>
                <a:uLnTx/>
                <a:uFillTx/>
                <a:latin typeface="Avenir Black" panose="02000503020000020003" pitchFamily="2" charset="0"/>
              </a:rPr>
              <a:t>COMING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dirty="0">
                <a:solidFill>
                  <a:schemeClr val="accent6">
                    <a:lumMod val="50000"/>
                  </a:schemeClr>
                </a:solidFill>
                <a:latin typeface="Avenir Black" panose="02000503020000020003" pitchFamily="2" charset="0"/>
              </a:rPr>
              <a:t>SOON!</a:t>
            </a:r>
            <a:endParaRPr kumimoji="0" lang="en-US" sz="2800" b="1" u="none" strike="noStrike" kern="1200" cap="none" spc="0" normalizeH="0" baseline="0" noProof="0" dirty="0">
              <a:ln>
                <a:noFill/>
              </a:ln>
              <a:solidFill>
                <a:schemeClr val="accent6">
                  <a:lumMod val="50000"/>
                </a:schemeClr>
              </a:solidFill>
              <a:effectLst/>
              <a:uLnTx/>
              <a:uFillTx/>
              <a:latin typeface="Avenir Black" panose="02000503020000020003" pitchFamily="2" charset="0"/>
            </a:endParaRPr>
          </a:p>
        </p:txBody>
      </p:sp>
    </p:spTree>
    <p:extLst>
      <p:ext uri="{BB962C8B-B14F-4D97-AF65-F5344CB8AC3E}">
        <p14:creationId xmlns:p14="http://schemas.microsoft.com/office/powerpoint/2010/main" val="902285333"/>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7583"/>
            <a:ext cx="6493555" cy="5922832"/>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910667" y="1033401"/>
            <a:ext cx="6532780" cy="353943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1200"/>
              </a:spcAft>
              <a:buClrTx/>
              <a:buSzTx/>
              <a:tabLst/>
              <a:defRPr/>
            </a:pPr>
            <a:r>
              <a:rPr lang="en-US" sz="3200" b="1" dirty="0">
                <a:solidFill>
                  <a:prstClr val="black">
                    <a:lumMod val="75000"/>
                    <a:lumOff val="25000"/>
                  </a:prstClr>
                </a:solidFill>
                <a:latin typeface="Century Gothic" panose="020B0502020202020204" pitchFamily="34" charset="0"/>
              </a:rPr>
              <a:t>Inspiration and Basics</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lang="en-US" sz="3000" dirty="0">
                <a:solidFill>
                  <a:prstClr val="black">
                    <a:lumMod val="75000"/>
                    <a:lumOff val="25000"/>
                  </a:prstClr>
                </a:solidFill>
                <a:latin typeface="Century Gothic" panose="020B0502020202020204" pitchFamily="34" charset="0"/>
              </a:rPr>
              <a:t>The heart of evangelism</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 method for members</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lang="en-US" sz="3000" dirty="0">
                <a:solidFill>
                  <a:prstClr val="black">
                    <a:lumMod val="75000"/>
                    <a:lumOff val="25000"/>
                  </a:prstClr>
                </a:solidFill>
                <a:latin typeface="Century Gothic" panose="020B0502020202020204" pitchFamily="34" charset="0"/>
              </a:rPr>
              <a:t>Christ at the center</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lang="en-US" sz="3000" dirty="0">
                <a:solidFill>
                  <a:prstClr val="black">
                    <a:lumMod val="75000"/>
                    <a:lumOff val="25000"/>
                  </a:prstClr>
                </a:solidFill>
                <a:latin typeface="Century Gothic" panose="020B0502020202020204" pitchFamily="34" charset="0"/>
              </a:rPr>
              <a:t>The p</a:t>
            </a:r>
            <a:r>
              <a:rPr kumimoji="0" lang="en-US" sz="3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ower</a:t>
            </a: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of prophecy</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lang="en-US" sz="3000" dirty="0">
                <a:solidFill>
                  <a:prstClr val="black">
                    <a:lumMod val="75000"/>
                    <a:lumOff val="25000"/>
                  </a:prstClr>
                </a:solidFill>
                <a:latin typeface="Century Gothic" panose="020B0502020202020204" pitchFamily="34" charset="0"/>
              </a:rPr>
              <a:t>How to give Bible studies</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16382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7583"/>
            <a:ext cx="6493555" cy="5922832"/>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666129" y="1033401"/>
            <a:ext cx="6777318" cy="5416868"/>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1200"/>
              </a:spcAft>
              <a:buClrTx/>
              <a:buSzTx/>
              <a:tabLst/>
              <a:defRPr/>
            </a:pPr>
            <a:r>
              <a:rPr lang="en-US" sz="3200" b="1" dirty="0">
                <a:solidFill>
                  <a:prstClr val="black">
                    <a:lumMod val="75000"/>
                    <a:lumOff val="25000"/>
                  </a:prstClr>
                </a:solidFill>
                <a:latin typeface="Century Gothic" panose="020B0502020202020204" pitchFamily="34" charset="0"/>
              </a:rPr>
              <a:t>Topical Training</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lang="en-US" sz="3000" dirty="0">
                <a:solidFill>
                  <a:prstClr val="black">
                    <a:lumMod val="75000"/>
                    <a:lumOff val="25000"/>
                  </a:prstClr>
                </a:solidFill>
                <a:latin typeface="Century Gothic" panose="020B0502020202020204" pitchFamily="34" charset="0"/>
              </a:rPr>
              <a:t>26 chapters/topics</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lang="en-US" sz="3000" dirty="0">
                <a:solidFill>
                  <a:prstClr val="black">
                    <a:lumMod val="75000"/>
                    <a:lumOff val="25000"/>
                  </a:prstClr>
                </a:solidFill>
                <a:latin typeface="Century Gothic" panose="020B0502020202020204" pitchFamily="34" charset="0"/>
              </a:rPr>
              <a:t>3-4 key points in each study</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lang="en-US" sz="3000" dirty="0">
                <a:solidFill>
                  <a:prstClr val="black">
                    <a:lumMod val="75000"/>
                    <a:lumOff val="25000"/>
                  </a:prstClr>
                </a:solidFill>
                <a:latin typeface="Century Gothic" panose="020B0502020202020204" pitchFamily="34" charset="0"/>
              </a:rPr>
              <a:t>Most persuasive texts with clear explanations</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lang="en-US" sz="3000" dirty="0">
                <a:solidFill>
                  <a:prstClr val="black">
                    <a:lumMod val="75000"/>
                    <a:lumOff val="25000"/>
                  </a:prstClr>
                </a:solidFill>
                <a:latin typeface="Century Gothic" panose="020B0502020202020204" pitchFamily="34" charset="0"/>
              </a:rPr>
              <a:t>Sample appeal</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lang="en-US" sz="3000" dirty="0">
                <a:solidFill>
                  <a:prstClr val="black">
                    <a:lumMod val="75000"/>
                    <a:lumOff val="25000"/>
                  </a:prstClr>
                </a:solidFill>
                <a:latin typeface="Century Gothic" panose="020B0502020202020204" pitchFamily="34" charset="0"/>
              </a:rPr>
              <a:t>Christ at the center</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lang="en-US" sz="3000" dirty="0">
                <a:solidFill>
                  <a:prstClr val="black">
                    <a:lumMod val="75000"/>
                    <a:lumOff val="25000"/>
                  </a:prstClr>
                </a:solidFill>
                <a:latin typeface="Century Gothic" panose="020B0502020202020204" pitchFamily="34" charset="0"/>
              </a:rPr>
              <a:t>Prophetic link</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lang="en-US" sz="3000" dirty="0">
                <a:solidFill>
                  <a:prstClr val="black">
                    <a:lumMod val="75000"/>
                    <a:lumOff val="25000"/>
                  </a:prstClr>
                </a:solidFill>
                <a:latin typeface="Century Gothic" panose="020B0502020202020204" pitchFamily="34" charset="0"/>
              </a:rPr>
              <a:t>Common questions</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endParaRPr lang="en-US" sz="3200" dirty="0">
              <a:solidFill>
                <a:prstClr val="black">
                  <a:lumMod val="75000"/>
                  <a:lumOff val="25000"/>
                </a:prstClr>
              </a:solidFill>
              <a:latin typeface="Century Gothic" panose="020B0502020202020204" pitchFamily="34" charset="0"/>
            </a:endParaRP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452972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D4D67"/>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DAD20-BC72-7A40-A362-B78CBB02F5C3}"/>
              </a:ext>
            </a:extLst>
          </p:cNvPr>
          <p:cNvSpPr>
            <a:spLocks noGrp="1"/>
          </p:cNvSpPr>
          <p:nvPr>
            <p:ph type="ctrTitle"/>
          </p:nvPr>
        </p:nvSpPr>
        <p:spPr>
          <a:xfrm>
            <a:off x="507999" y="512496"/>
            <a:ext cx="4945438" cy="1664643"/>
          </a:xfrm>
        </p:spPr>
        <p:txBody>
          <a:bodyPr anchor="b">
            <a:normAutofit/>
          </a:bodyPr>
          <a:lstStyle/>
          <a:p>
            <a:pPr algn="l"/>
            <a:r>
              <a:rPr lang="en-US" sz="5400" b="1" dirty="0">
                <a:latin typeface="Avenir Book" panose="02000503020000020003" pitchFamily="2" charset="0"/>
              </a:rPr>
              <a:t>Health Ministry</a:t>
            </a:r>
            <a:br>
              <a:rPr lang="en-US" sz="5400" b="1" dirty="0">
                <a:latin typeface="Avenir Book" panose="02000503020000020003" pitchFamily="2" charset="0"/>
              </a:rPr>
            </a:br>
            <a:r>
              <a:rPr lang="en-US" sz="5400" b="1" dirty="0">
                <a:latin typeface="Avenir Book" panose="02000503020000020003" pitchFamily="2" charset="0"/>
              </a:rPr>
              <a:t>Handbook:</a:t>
            </a:r>
          </a:p>
        </p:txBody>
      </p:sp>
      <p:pic>
        <p:nvPicPr>
          <p:cNvPr id="7" name="Picture 6">
            <a:extLst>
              <a:ext uri="{FF2B5EF4-FFF2-40B4-BE49-F238E27FC236}">
                <a16:creationId xmlns:a16="http://schemas.microsoft.com/office/drawing/2014/main" id="{D5846F40-36D1-8345-8C84-E90217350F46}"/>
              </a:ext>
            </a:extLst>
          </p:cNvPr>
          <p:cNvPicPr>
            <a:picLocks noChangeAspect="1"/>
          </p:cNvPicPr>
          <p:nvPr/>
        </p:nvPicPr>
        <p:blipFill>
          <a:blip r:embed="rId2"/>
          <a:srcRect/>
          <a:stretch/>
        </p:blipFill>
        <p:spPr>
          <a:xfrm>
            <a:off x="5320775" y="-257317"/>
            <a:ext cx="6447806" cy="5891636"/>
          </a:xfrm>
          <a:prstGeom prst="rect">
            <a:avLst/>
          </a:prstGeom>
        </p:spPr>
      </p:pic>
      <p:sp>
        <p:nvSpPr>
          <p:cNvPr id="8" name="Title 1">
            <a:extLst>
              <a:ext uri="{FF2B5EF4-FFF2-40B4-BE49-F238E27FC236}">
                <a16:creationId xmlns:a16="http://schemas.microsoft.com/office/drawing/2014/main" id="{61FBE2AD-C82C-5943-AD34-69D1E6D1DC41}"/>
              </a:ext>
            </a:extLst>
          </p:cNvPr>
          <p:cNvSpPr txBox="1">
            <a:spLocks/>
          </p:cNvSpPr>
          <p:nvPr/>
        </p:nvSpPr>
        <p:spPr>
          <a:xfrm>
            <a:off x="504172" y="2352743"/>
            <a:ext cx="3619334" cy="18709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 Practical Guide to Aid Churches in Conducting Effective </a:t>
            </a:r>
            <a:r>
              <a:rPr lang="en-US" sz="2800" dirty="0">
                <a:solidFill>
                  <a:prstClr val="white"/>
                </a:solidFill>
                <a:latin typeface="Avenir Book" panose="02000503020000020003" pitchFamily="2" charset="0"/>
              </a:rPr>
              <a:t>H</a:t>
            </a:r>
            <a:r>
              <a:rPr kumimoji="0" lang="en-US" sz="2800" b="0" i="0" u="none" strike="noStrike" kern="1200" cap="none" spc="0" normalizeH="0" baseline="0" noProof="0" dirty="0" err="1">
                <a:ln>
                  <a:noFill/>
                </a:ln>
                <a:solidFill>
                  <a:prstClr val="white"/>
                </a:solidFill>
                <a:effectLst/>
                <a:uLnTx/>
                <a:uFillTx/>
                <a:latin typeface="Avenir Book" panose="02000503020000020003" pitchFamily="2" charset="0"/>
                <a:ea typeface="+mj-ea"/>
                <a:cs typeface="+mj-cs"/>
              </a:rPr>
              <a:t>ealth</a:t>
            </a: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 Ministries</a:t>
            </a:r>
          </a:p>
        </p:txBody>
      </p:sp>
      <p:pic>
        <p:nvPicPr>
          <p:cNvPr id="9" name="Picture 8">
            <a:extLst>
              <a:ext uri="{FF2B5EF4-FFF2-40B4-BE49-F238E27FC236}">
                <a16:creationId xmlns:a16="http://schemas.microsoft.com/office/drawing/2014/main" id="{4AA513CE-5E56-E84A-9703-E1EA1FE7C457}"/>
              </a:ext>
            </a:extLst>
          </p:cNvPr>
          <p:cNvPicPr>
            <a:picLocks noChangeAspect="1"/>
          </p:cNvPicPr>
          <p:nvPr/>
        </p:nvPicPr>
        <p:blipFill>
          <a:blip r:embed="rId3"/>
          <a:srcRect/>
          <a:stretch/>
        </p:blipFill>
        <p:spPr>
          <a:xfrm>
            <a:off x="5042882" y="5002987"/>
            <a:ext cx="1407803" cy="1407803"/>
          </a:xfrm>
          <a:prstGeom prst="rect">
            <a:avLst/>
          </a:prstGeom>
        </p:spPr>
      </p:pic>
      <p:sp>
        <p:nvSpPr>
          <p:cNvPr id="10" name="Title 1">
            <a:extLst>
              <a:ext uri="{FF2B5EF4-FFF2-40B4-BE49-F238E27FC236}">
                <a16:creationId xmlns:a16="http://schemas.microsoft.com/office/drawing/2014/main" id="{515F5BE8-2C65-4B41-AC3D-D4739591F038}"/>
              </a:ext>
            </a:extLst>
          </p:cNvPr>
          <p:cNvSpPr txBox="1">
            <a:spLocks/>
          </p:cNvSpPr>
          <p:nvPr/>
        </p:nvSpPr>
        <p:spPr>
          <a:xfrm>
            <a:off x="504172" y="4937701"/>
            <a:ext cx="4945438" cy="14078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20000"/>
                    <a:lumOff val="80000"/>
                  </a:schemeClr>
                </a:solidFill>
                <a:effectLst/>
                <a:uLnTx/>
                <a:uFillTx/>
                <a:latin typeface="Avenir Black" panose="02000503020000020003" pitchFamily="2" charset="0"/>
                <a:ea typeface="+mj-ea"/>
                <a:cs typeface="+mj-cs"/>
              </a:rPr>
              <a:t>COMING</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20000"/>
                    <a:lumOff val="80000"/>
                  </a:schemeClr>
                </a:solidFill>
                <a:effectLst/>
                <a:uLnTx/>
                <a:uFillTx/>
                <a:latin typeface="Avenir Black" panose="02000503020000020003" pitchFamily="2" charset="0"/>
                <a:ea typeface="+mj-ea"/>
                <a:cs typeface="+mj-cs"/>
              </a:rPr>
              <a:t>SOON!</a:t>
            </a:r>
          </a:p>
        </p:txBody>
      </p:sp>
      <p:sp>
        <p:nvSpPr>
          <p:cNvPr id="11" name="Title 1">
            <a:extLst>
              <a:ext uri="{FF2B5EF4-FFF2-40B4-BE49-F238E27FC236}">
                <a16:creationId xmlns:a16="http://schemas.microsoft.com/office/drawing/2014/main" id="{297EE399-70C3-DC43-89E4-99CE03588A99}"/>
              </a:ext>
            </a:extLst>
          </p:cNvPr>
          <p:cNvSpPr txBox="1">
            <a:spLocks/>
          </p:cNvSpPr>
          <p:nvPr/>
        </p:nvSpPr>
        <p:spPr>
          <a:xfrm>
            <a:off x="10166457" y="512496"/>
            <a:ext cx="2133602" cy="10434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venir Black" panose="02000503020000020003" pitchFamily="2" charset="0"/>
                <a:ea typeface="+mj-ea"/>
                <a:cs typeface="+mj-cs"/>
              </a:rPr>
              <a:t>COMING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venir Black" panose="02000503020000020003" pitchFamily="2" charset="0"/>
                <a:ea typeface="+mj-ea"/>
                <a:cs typeface="+mj-cs"/>
              </a:rPr>
              <a:t>SOON!</a:t>
            </a:r>
          </a:p>
        </p:txBody>
      </p:sp>
      <p:sp>
        <p:nvSpPr>
          <p:cNvPr id="3" name="TextBox 2">
            <a:extLst>
              <a:ext uri="{FF2B5EF4-FFF2-40B4-BE49-F238E27FC236}">
                <a16:creationId xmlns:a16="http://schemas.microsoft.com/office/drawing/2014/main" id="{BAFC228E-8512-0E48-991D-CBD7DC9AD6BB}"/>
              </a:ext>
            </a:extLst>
          </p:cNvPr>
          <p:cNvSpPr txBox="1"/>
          <p:nvPr/>
        </p:nvSpPr>
        <p:spPr>
          <a:xfrm>
            <a:off x="7395882" y="927846"/>
            <a:ext cx="1573306" cy="2369880"/>
          </a:xfrm>
          <a:prstGeom prst="rect">
            <a:avLst/>
          </a:prstGeom>
          <a:solidFill>
            <a:srgbClr val="1D1D1D"/>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r>
              <a:rPr lang="en-US" sz="2800" dirty="0">
                <a:solidFill>
                  <a:schemeClr val="tx1">
                    <a:lumMod val="85000"/>
                  </a:schemeClr>
                </a:solidFill>
                <a:latin typeface="Times New Roman" panose="02020603050405020304" pitchFamily="18" charset="0"/>
                <a:cs typeface="Times New Roman" panose="02020603050405020304" pitchFamily="18" charset="0"/>
              </a:rPr>
              <a:t>Health Ministry </a:t>
            </a:r>
            <a:r>
              <a:rPr lang="en-US" sz="1900" dirty="0">
                <a:solidFill>
                  <a:schemeClr val="tx1">
                    <a:lumMod val="85000"/>
                  </a:schemeClr>
                </a:solidFill>
                <a:latin typeface="Times New Roman" panose="02020603050405020304" pitchFamily="18" charset="0"/>
                <a:cs typeface="Times New Roman" panose="02020603050405020304" pitchFamily="18" charset="0"/>
              </a:rPr>
              <a:t>Handbook</a:t>
            </a:r>
          </a:p>
          <a:p>
            <a:endParaRPr lang="en-US" dirty="0">
              <a:solidFill>
                <a:schemeClr val="tx1">
                  <a:lumMod val="85000"/>
                </a:schemeClr>
              </a:solidFill>
              <a:latin typeface="Times New Roman" panose="02020603050405020304" pitchFamily="18" charset="0"/>
              <a:cs typeface="Times New Roman" panose="02020603050405020304" pitchFamily="18" charset="0"/>
            </a:endParaRPr>
          </a:p>
          <a:p>
            <a:endParaRPr lang="en-US" dirty="0">
              <a:solidFill>
                <a:schemeClr val="tx1">
                  <a:lumMod val="85000"/>
                </a:schemeClr>
              </a:solidFill>
              <a:latin typeface="Times New Roman" panose="02020603050405020304" pitchFamily="18" charset="0"/>
              <a:cs typeface="Times New Roman" panose="02020603050405020304" pitchFamily="18" charset="0"/>
            </a:endParaRPr>
          </a:p>
          <a:p>
            <a:endParaRPr lang="en-US" dirty="0">
              <a:solidFill>
                <a:schemeClr val="tx1">
                  <a:lumMod val="8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73084"/>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D4D67"/>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DAD20-BC72-7A40-A362-B78CBB02F5C3}"/>
              </a:ext>
            </a:extLst>
          </p:cNvPr>
          <p:cNvSpPr>
            <a:spLocks noGrp="1"/>
          </p:cNvSpPr>
          <p:nvPr>
            <p:ph type="ctrTitle"/>
          </p:nvPr>
        </p:nvSpPr>
        <p:spPr>
          <a:xfrm>
            <a:off x="507999" y="251240"/>
            <a:ext cx="4945438" cy="2216190"/>
          </a:xfrm>
        </p:spPr>
        <p:txBody>
          <a:bodyPr anchor="b">
            <a:normAutofit fontScale="90000"/>
          </a:bodyPr>
          <a:lstStyle/>
          <a:p>
            <a:pPr algn="l"/>
            <a:r>
              <a:rPr lang="en-US" sz="5400" b="1" dirty="0">
                <a:latin typeface="Avenir Book" panose="02000503020000020003" pitchFamily="2" charset="0"/>
              </a:rPr>
              <a:t>Community</a:t>
            </a:r>
            <a:br>
              <a:rPr lang="en-US" sz="5400" b="1" dirty="0">
                <a:latin typeface="Avenir Book" panose="02000503020000020003" pitchFamily="2" charset="0"/>
              </a:rPr>
            </a:br>
            <a:r>
              <a:rPr lang="en-US" sz="5400" b="1" dirty="0">
                <a:latin typeface="Avenir Book" panose="02000503020000020003" pitchFamily="2" charset="0"/>
              </a:rPr>
              <a:t>Outreach</a:t>
            </a:r>
            <a:br>
              <a:rPr lang="en-US" sz="5400" b="1" dirty="0">
                <a:latin typeface="Avenir Book" panose="02000503020000020003" pitchFamily="2" charset="0"/>
              </a:rPr>
            </a:br>
            <a:r>
              <a:rPr lang="en-US" sz="5400" b="1" dirty="0">
                <a:latin typeface="Avenir Book" panose="02000503020000020003" pitchFamily="2" charset="0"/>
              </a:rPr>
              <a:t>Handbook:</a:t>
            </a:r>
          </a:p>
        </p:txBody>
      </p:sp>
      <p:pic>
        <p:nvPicPr>
          <p:cNvPr id="7" name="Picture 6">
            <a:extLst>
              <a:ext uri="{FF2B5EF4-FFF2-40B4-BE49-F238E27FC236}">
                <a16:creationId xmlns:a16="http://schemas.microsoft.com/office/drawing/2014/main" id="{D5846F40-36D1-8345-8C84-E90217350F46}"/>
              </a:ext>
            </a:extLst>
          </p:cNvPr>
          <p:cNvPicPr>
            <a:picLocks noChangeAspect="1"/>
          </p:cNvPicPr>
          <p:nvPr/>
        </p:nvPicPr>
        <p:blipFill>
          <a:blip r:embed="rId2"/>
          <a:srcRect/>
          <a:stretch/>
        </p:blipFill>
        <p:spPr>
          <a:xfrm>
            <a:off x="5320775" y="-257317"/>
            <a:ext cx="6447806" cy="5891636"/>
          </a:xfrm>
          <a:prstGeom prst="rect">
            <a:avLst/>
          </a:prstGeom>
        </p:spPr>
      </p:pic>
      <p:sp>
        <p:nvSpPr>
          <p:cNvPr id="8" name="Title 1">
            <a:extLst>
              <a:ext uri="{FF2B5EF4-FFF2-40B4-BE49-F238E27FC236}">
                <a16:creationId xmlns:a16="http://schemas.microsoft.com/office/drawing/2014/main" id="{61FBE2AD-C82C-5943-AD34-69D1E6D1DC41}"/>
              </a:ext>
            </a:extLst>
          </p:cNvPr>
          <p:cNvSpPr txBox="1">
            <a:spLocks/>
          </p:cNvSpPr>
          <p:nvPr/>
        </p:nvSpPr>
        <p:spPr>
          <a:xfrm>
            <a:off x="507999" y="2627112"/>
            <a:ext cx="4319700" cy="24688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 Practical Guide to</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Aid Churches in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venir Book" panose="02000503020000020003" pitchFamily="2" charset="0"/>
                <a:ea typeface="+mj-ea"/>
                <a:cs typeface="+mj-cs"/>
              </a:rPr>
              <a:t>Providin</a:t>
            </a:r>
            <a:r>
              <a:rPr lang="en-US" sz="2800" dirty="0">
                <a:solidFill>
                  <a:prstClr val="white"/>
                </a:solidFill>
                <a:latin typeface="Avenir Book" panose="02000503020000020003" pitchFamily="2" charset="0"/>
              </a:rPr>
              <a:t>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Compassionate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Need-based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Ministries </a:t>
            </a:r>
          </a:p>
        </p:txBody>
      </p:sp>
      <p:pic>
        <p:nvPicPr>
          <p:cNvPr id="9" name="Picture 8">
            <a:extLst>
              <a:ext uri="{FF2B5EF4-FFF2-40B4-BE49-F238E27FC236}">
                <a16:creationId xmlns:a16="http://schemas.microsoft.com/office/drawing/2014/main" id="{4AA513CE-5E56-E84A-9703-E1EA1FE7C457}"/>
              </a:ext>
            </a:extLst>
          </p:cNvPr>
          <p:cNvPicPr>
            <a:picLocks noChangeAspect="1"/>
          </p:cNvPicPr>
          <p:nvPr/>
        </p:nvPicPr>
        <p:blipFill>
          <a:blip r:embed="rId3"/>
          <a:srcRect/>
          <a:stretch/>
        </p:blipFill>
        <p:spPr>
          <a:xfrm>
            <a:off x="5042882" y="5002987"/>
            <a:ext cx="1407803" cy="1407803"/>
          </a:xfrm>
          <a:prstGeom prst="rect">
            <a:avLst/>
          </a:prstGeom>
        </p:spPr>
      </p:pic>
      <p:sp>
        <p:nvSpPr>
          <p:cNvPr id="10" name="Title 1">
            <a:extLst>
              <a:ext uri="{FF2B5EF4-FFF2-40B4-BE49-F238E27FC236}">
                <a16:creationId xmlns:a16="http://schemas.microsoft.com/office/drawing/2014/main" id="{515F5BE8-2C65-4B41-AC3D-D4739591F038}"/>
              </a:ext>
            </a:extLst>
          </p:cNvPr>
          <p:cNvSpPr txBox="1">
            <a:spLocks/>
          </p:cNvSpPr>
          <p:nvPr/>
        </p:nvSpPr>
        <p:spPr>
          <a:xfrm>
            <a:off x="504171" y="5226592"/>
            <a:ext cx="4945438" cy="14078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20000"/>
                    <a:lumOff val="80000"/>
                  </a:schemeClr>
                </a:solidFill>
                <a:effectLst/>
                <a:uLnTx/>
                <a:uFillTx/>
                <a:latin typeface="Avenir Black" panose="02000503020000020003" pitchFamily="2" charset="0"/>
                <a:ea typeface="+mj-ea"/>
                <a:cs typeface="+mj-cs"/>
              </a:rPr>
              <a:t>COMING</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20000"/>
                    <a:lumOff val="80000"/>
                  </a:schemeClr>
                </a:solidFill>
                <a:effectLst/>
                <a:uLnTx/>
                <a:uFillTx/>
                <a:latin typeface="Avenir Black" panose="02000503020000020003" pitchFamily="2" charset="0"/>
                <a:ea typeface="+mj-ea"/>
                <a:cs typeface="+mj-cs"/>
              </a:rPr>
              <a:t>SOON!</a:t>
            </a:r>
          </a:p>
        </p:txBody>
      </p:sp>
      <p:sp>
        <p:nvSpPr>
          <p:cNvPr id="11" name="Title 1">
            <a:extLst>
              <a:ext uri="{FF2B5EF4-FFF2-40B4-BE49-F238E27FC236}">
                <a16:creationId xmlns:a16="http://schemas.microsoft.com/office/drawing/2014/main" id="{297EE399-70C3-DC43-89E4-99CE03588A99}"/>
              </a:ext>
            </a:extLst>
          </p:cNvPr>
          <p:cNvSpPr txBox="1">
            <a:spLocks/>
          </p:cNvSpPr>
          <p:nvPr/>
        </p:nvSpPr>
        <p:spPr>
          <a:xfrm>
            <a:off x="10166457" y="512496"/>
            <a:ext cx="2133602" cy="10434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venir Black" panose="02000503020000020003" pitchFamily="2" charset="0"/>
                <a:ea typeface="+mj-ea"/>
                <a:cs typeface="+mj-cs"/>
              </a:rPr>
              <a:t>COMING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venir Black" panose="02000503020000020003" pitchFamily="2" charset="0"/>
                <a:ea typeface="+mj-ea"/>
                <a:cs typeface="+mj-cs"/>
              </a:rPr>
              <a:t>SOON!</a:t>
            </a:r>
          </a:p>
        </p:txBody>
      </p:sp>
      <p:sp>
        <p:nvSpPr>
          <p:cNvPr id="3" name="TextBox 2">
            <a:extLst>
              <a:ext uri="{FF2B5EF4-FFF2-40B4-BE49-F238E27FC236}">
                <a16:creationId xmlns:a16="http://schemas.microsoft.com/office/drawing/2014/main" id="{BAFC228E-8512-0E48-991D-CBD7DC9AD6BB}"/>
              </a:ext>
            </a:extLst>
          </p:cNvPr>
          <p:cNvSpPr txBox="1"/>
          <p:nvPr/>
        </p:nvSpPr>
        <p:spPr>
          <a:xfrm>
            <a:off x="7395882" y="927846"/>
            <a:ext cx="1661032" cy="2215991"/>
          </a:xfrm>
          <a:prstGeom prst="rect">
            <a:avLst/>
          </a:prstGeom>
          <a:solidFill>
            <a:srgbClr val="1D1D1D"/>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r>
              <a:rPr lang="en-US" sz="2400" dirty="0">
                <a:solidFill>
                  <a:schemeClr val="tx1">
                    <a:lumMod val="85000"/>
                  </a:schemeClr>
                </a:solidFill>
                <a:latin typeface="Times New Roman" panose="02020603050405020304" pitchFamily="18" charset="0"/>
                <a:cs typeface="Times New Roman" panose="02020603050405020304" pitchFamily="18" charset="0"/>
              </a:rPr>
              <a:t>Community</a:t>
            </a:r>
          </a:p>
          <a:p>
            <a:r>
              <a:rPr lang="en-US" sz="2400" dirty="0">
                <a:solidFill>
                  <a:schemeClr val="tx1">
                    <a:lumMod val="85000"/>
                  </a:schemeClr>
                </a:solidFill>
                <a:latin typeface="Times New Roman" panose="02020603050405020304" pitchFamily="18" charset="0"/>
                <a:cs typeface="Times New Roman" panose="02020603050405020304" pitchFamily="18" charset="0"/>
              </a:rPr>
              <a:t>Outreach</a:t>
            </a:r>
          </a:p>
          <a:p>
            <a:r>
              <a:rPr lang="en-US" dirty="0">
                <a:solidFill>
                  <a:schemeClr val="tx1">
                    <a:lumMod val="85000"/>
                  </a:schemeClr>
                </a:solidFill>
                <a:latin typeface="Times New Roman" panose="02020603050405020304" pitchFamily="18" charset="0"/>
                <a:cs typeface="Times New Roman" panose="02020603050405020304" pitchFamily="18" charset="0"/>
              </a:rPr>
              <a:t>Handbook</a:t>
            </a:r>
          </a:p>
          <a:p>
            <a:endParaRPr lang="en-US" dirty="0">
              <a:solidFill>
                <a:schemeClr val="tx1">
                  <a:lumMod val="85000"/>
                </a:schemeClr>
              </a:solidFill>
              <a:latin typeface="Times New Roman" panose="02020603050405020304" pitchFamily="18" charset="0"/>
              <a:cs typeface="Times New Roman" panose="02020603050405020304" pitchFamily="18" charset="0"/>
            </a:endParaRPr>
          </a:p>
          <a:p>
            <a:endParaRPr lang="en-US" dirty="0">
              <a:solidFill>
                <a:schemeClr val="tx1">
                  <a:lumMod val="85000"/>
                </a:schemeClr>
              </a:solidFill>
              <a:latin typeface="Times New Roman" panose="02020603050405020304" pitchFamily="18" charset="0"/>
              <a:cs typeface="Times New Roman" panose="02020603050405020304" pitchFamily="18" charset="0"/>
            </a:endParaRPr>
          </a:p>
          <a:p>
            <a:endParaRPr lang="en-US" dirty="0">
              <a:solidFill>
                <a:schemeClr val="tx1">
                  <a:lumMod val="8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2574376"/>
      </p:ext>
    </p:extLst>
  </p:cSld>
  <p:clrMapOvr>
    <a:overrideClrMapping bg1="dk1" tx1="lt1" bg2="dk2" tx2="lt2" accent1="accent1" accent2="accent2" accent3="accent3" accent4="accent4" accent5="accent5" accent6="accent6" hlink="hlink" folHlink="folHlink"/>
  </p:clrMapOvr>
</p:sld>
</file>

<file path=ppt/theme/_rels/theme4.xml.rels><?xml version="1.0" encoding="UTF-8" standalone="yes"?>
<Relationships xmlns="http://schemas.openxmlformats.org/package/2006/relationships"><Relationship Id="rId1" Type="http://schemas.openxmlformats.org/officeDocument/2006/relationships/image" Target="../media/image2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14160</TotalTime>
  <Words>2299</Words>
  <Application>Microsoft Macintosh PowerPoint</Application>
  <PresentationFormat>Widescreen</PresentationFormat>
  <Paragraphs>513</Paragraphs>
  <Slides>101</Slides>
  <Notes>50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101</vt:i4>
      </vt:variant>
    </vt:vector>
  </HeadingPairs>
  <TitlesOfParts>
    <vt:vector size="116" baseType="lpstr">
      <vt:lpstr>Arial</vt:lpstr>
      <vt:lpstr>Avenir Black</vt:lpstr>
      <vt:lpstr>Avenir Book</vt:lpstr>
      <vt:lpstr>Calibri</vt:lpstr>
      <vt:lpstr>Calibri Light</vt:lpstr>
      <vt:lpstr>Century Gothic</vt:lpstr>
      <vt:lpstr>Garamond</vt:lpstr>
      <vt:lpstr>Noto Sans</vt:lpstr>
      <vt:lpstr>Noto Sans SemCond ExtBd</vt:lpstr>
      <vt:lpstr>Times New Roman</vt:lpstr>
      <vt:lpstr>Wingdings</vt:lpstr>
      <vt:lpstr>Office Theme</vt:lpstr>
      <vt:lpstr>3_Office Theme</vt:lpstr>
      <vt:lpstr>1_Office Theme</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GC SSPM  Our Goal</vt:lpstr>
      <vt:lpstr>PowerPoint Presentation</vt:lpstr>
      <vt:lpstr>Discipleship Handbook: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Fundamentals of Faith:</vt:lpstr>
      <vt:lpstr>PowerPoint Presentation</vt:lpstr>
      <vt:lpstr>PowerPoint Presentation</vt:lpstr>
      <vt:lpstr>PowerPoint Presentation</vt:lpstr>
      <vt:lpstr>PowerPoint Presentation</vt:lpstr>
      <vt:lpstr>Spread the Word:</vt:lpstr>
      <vt:lpstr>PowerPoint Presentation</vt:lpstr>
      <vt:lpstr>Bible Study Handbook:</vt:lpstr>
      <vt:lpstr>PowerPoint Presentation</vt:lpstr>
      <vt:lpstr>PowerPoint Presentation</vt:lpstr>
      <vt:lpstr>Health Ministry Handbook:</vt:lpstr>
      <vt:lpstr>Community Outreach Handbook: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Howard, Jim</dc:creator>
  <cp:lastModifiedBy>Howard, Jim</cp:lastModifiedBy>
  <cp:revision>95</cp:revision>
  <dcterms:created xsi:type="dcterms:W3CDTF">2020-08-04T17:12:18Z</dcterms:created>
  <dcterms:modified xsi:type="dcterms:W3CDTF">2021-05-03T14:05:36Z</dcterms:modified>
</cp:coreProperties>
</file>